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8A6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7" autoAdjust="0"/>
    <p:restoredTop sz="94660"/>
  </p:normalViewPr>
  <p:slideViewPr>
    <p:cSldViewPr snapToGrid="0">
      <p:cViewPr varScale="1">
        <p:scale>
          <a:sx n="156" d="100"/>
          <a:sy n="156" d="100"/>
        </p:scale>
        <p:origin x="1170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FC23F57-9317-D6A2-D13E-203C4919D2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3B80F68D-375C-754B-EB86-DB4BF3BA69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A0211A6D-497D-7E7D-13C7-79CC55C2F4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666B0-B750-43F4-A1B2-B54A8E2B651B}" type="datetimeFigureOut">
              <a:rPr lang="sv-SE" smtClean="0"/>
              <a:t>2022-10-24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8B929EA3-A9CB-AE62-E563-59297E9C90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39005225-BA96-B87B-E484-FFBFDFC6C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DC596-2CB5-44B5-A888-B79670C9A67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53688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37587AA-CE68-8C2C-50CB-5E3BCF5F7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329B5E35-436B-AEA0-206B-92F45129D5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5747FEFD-16A8-3EA7-0B96-6506F6AC8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666B0-B750-43F4-A1B2-B54A8E2B651B}" type="datetimeFigureOut">
              <a:rPr lang="sv-SE" smtClean="0"/>
              <a:t>2022-10-24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3FD84903-EE5A-B41A-764C-12804B654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16586137-BF73-CA2F-8DED-009DD06C1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DC596-2CB5-44B5-A888-B79670C9A67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526426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76D482C-82A9-B716-E11F-54A5B952B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01E02F6B-D5A7-A01E-931F-770BC228F8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C7017CE9-7749-5554-4473-7F0B031081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666B0-B750-43F4-A1B2-B54A8E2B651B}" type="datetimeFigureOut">
              <a:rPr lang="sv-SE" smtClean="0"/>
              <a:t>2022-10-24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945B4105-33CB-404A-7206-923F2B3D5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4CD952B4-21DA-D7CC-5B60-BE85A679F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DC596-2CB5-44B5-A888-B79670C9A67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812888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1B4B0F6-4DC0-F5EC-36CB-01C7857996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621FE22F-68F5-8D49-531D-2E81BE6C3D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6CF6C608-4F22-43C8-F9F6-4571BA1A25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CE2DEF2F-29D8-DF59-D2DC-15C2856A26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666B0-B750-43F4-A1B2-B54A8E2B651B}" type="datetimeFigureOut">
              <a:rPr lang="sv-SE" smtClean="0"/>
              <a:t>2022-10-24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78532FF3-619B-9A13-B12D-8CE631F6FB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B08AD037-FCFC-5545-A872-039A78E8C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DC596-2CB5-44B5-A888-B79670C9A67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5255111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ECEF737-D83E-B604-88AF-EBD060C94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CF8DC4AE-74D1-8D22-14F2-59DF4A25AD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5CA1492B-AE97-BDAE-0C1B-C551304B83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E8A4DDFE-F817-C3CF-01BA-4D8A5D4C2C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E9D397BE-FDA4-522F-3E7A-EDE067BD6E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7" name="Platshållare för datum 6">
            <a:extLst>
              <a:ext uri="{FF2B5EF4-FFF2-40B4-BE49-F238E27FC236}">
                <a16:creationId xmlns:a16="http://schemas.microsoft.com/office/drawing/2014/main" id="{90762CB5-59C8-C544-5D04-3D70E018C0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666B0-B750-43F4-A1B2-B54A8E2B651B}" type="datetimeFigureOut">
              <a:rPr lang="sv-SE" smtClean="0"/>
              <a:t>2022-10-24</a:t>
            </a:fld>
            <a:endParaRPr lang="sv-SE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3D7DE6B7-7F0A-533F-07CE-96CAF0F19E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46661EF7-7E2A-A06D-BB27-933552C28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DC596-2CB5-44B5-A888-B79670C9A67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894494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ADDF9895-1192-BA25-1579-988571C6D7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3179BEC7-FB58-EC46-BAA1-1FB358DD6A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666B0-B750-43F4-A1B2-B54A8E2B651B}" type="datetimeFigureOut">
              <a:rPr lang="sv-SE" smtClean="0"/>
              <a:t>2022-10-24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EE0BB71A-B14B-B30C-A807-6AB0A65E37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FA92D4BF-89ED-53C0-17DF-867C3F7DBB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DC596-2CB5-44B5-A888-B79670C9A67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071113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25B4F63F-039A-8B99-089F-B4AEFF015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666B0-B750-43F4-A1B2-B54A8E2B651B}" type="datetimeFigureOut">
              <a:rPr lang="sv-SE" smtClean="0"/>
              <a:t>2022-10-24</a:t>
            </a:fld>
            <a:endParaRPr lang="sv-SE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BFC8A9CC-4B7F-48BA-686A-3A8E8F203D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6A6D8283-BD04-03C0-9BC5-DEE5580E4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DC596-2CB5-44B5-A888-B79670C9A67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648803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BD35A5B3-C49C-EDAD-075A-9567879E8B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62658201-BCD3-A3BA-D3FB-8224D69945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0F6E062E-F83B-BB4F-BDD4-A11130DE2C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3B54576F-AA43-3B7E-AEE5-734FF1D417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666B0-B750-43F4-A1B2-B54A8E2B651B}" type="datetimeFigureOut">
              <a:rPr lang="sv-SE" smtClean="0"/>
              <a:t>2022-10-24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CBE72935-F9BD-3E5C-9AAB-5515975801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D0BE5BB2-E7E5-3495-A01F-F019327975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DC596-2CB5-44B5-A888-B79670C9A67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34986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BB77845-F248-143A-3702-EA103C3B87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C48AFE37-C425-88E4-0A73-EDF9AA5BB9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26B68DEA-8870-615A-40EA-A15F8C3C0D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AE358C87-5761-683C-48E3-9268A32D92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666B0-B750-43F4-A1B2-B54A8E2B651B}" type="datetimeFigureOut">
              <a:rPr lang="sv-SE" smtClean="0"/>
              <a:t>2022-10-24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7AD1B5B8-3F0E-1140-7666-5B6A36EF3E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256B300A-99EA-481D-0055-A35B61708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DC596-2CB5-44B5-A888-B79670C9A67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87771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DFE0558D-5CC6-E599-7EC6-28D271205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2501BB34-5A77-DBCF-D8F9-D4B1C4EDEF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11D9F4F4-51CA-C46B-51CC-855B7CEABA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666B0-B750-43F4-A1B2-B54A8E2B651B}" type="datetimeFigureOut">
              <a:rPr lang="sv-SE" smtClean="0"/>
              <a:t>2022-10-24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AF06177D-C810-2E44-FA4F-D4DC1FD13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9D60EFE5-543E-A4A9-DE55-BE2803AE59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DC596-2CB5-44B5-A888-B79670C9A67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3376650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id="{1C562D94-F0B0-B687-9054-96D559F6EF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E3EDB6DB-E937-71C1-97E9-96F3E367C1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957265C9-19CD-B8B6-6C71-EE9DD6EDF4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666B0-B750-43F4-A1B2-B54A8E2B651B}" type="datetimeFigureOut">
              <a:rPr lang="sv-SE" smtClean="0"/>
              <a:t>2022-10-24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94C25E3D-05E2-C505-DEA2-B6360CDAA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1BBE8330-CA44-D9A5-FA1C-457D42F1F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DC596-2CB5-44B5-A888-B79670C9A67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211550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64C0EB4D-246D-A002-C0FB-E94EE1878E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3097C29B-2E6E-AE02-6EFE-293E081670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79A1B534-4D1A-3F86-2E3E-26A3A13686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6666B0-B750-43F4-A1B2-B54A8E2B651B}" type="datetimeFigureOut">
              <a:rPr lang="sv-SE" smtClean="0"/>
              <a:t>2022-10-24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2F94C9F2-C85D-39CF-D269-C25EE0E5C1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FD4FBE9B-7BCB-5523-0C0A-AE2F590695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EDC596-2CB5-44B5-A888-B79670C9A67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223458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katteverkets logotyp">
            <a:extLst>
              <a:ext uri="{FF2B5EF4-FFF2-40B4-BE49-F238E27FC236}">
                <a16:creationId xmlns:a16="http://schemas.microsoft.com/office/drawing/2014/main" id="{33FFA68D-9A70-3DFF-EE07-A986887795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097" y="1114296"/>
            <a:ext cx="628490" cy="573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Bolagsverket">
            <a:extLst>
              <a:ext uri="{FF2B5EF4-FFF2-40B4-BE49-F238E27FC236}">
                <a16:creationId xmlns:a16="http://schemas.microsoft.com/office/drawing/2014/main" id="{8512424B-9B86-4B29-1902-FD45B3DF98E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sv-SE"/>
          </a:p>
        </p:txBody>
      </p:sp>
      <p:sp>
        <p:nvSpPr>
          <p:cNvPr id="5" name="AutoShape 6" descr="Bolagsverket">
            <a:extLst>
              <a:ext uri="{FF2B5EF4-FFF2-40B4-BE49-F238E27FC236}">
                <a16:creationId xmlns:a16="http://schemas.microsoft.com/office/drawing/2014/main" id="{BFDB7597-0BE5-E274-AC8A-2C5AB8E1D58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sv-SE"/>
          </a:p>
        </p:txBody>
      </p:sp>
      <p:pic>
        <p:nvPicPr>
          <p:cNvPr id="7" name="Bildobjekt 6">
            <a:extLst>
              <a:ext uri="{FF2B5EF4-FFF2-40B4-BE49-F238E27FC236}">
                <a16:creationId xmlns:a16="http://schemas.microsoft.com/office/drawing/2014/main" id="{477ECB42-8ACB-0941-6D35-F9D2BD52DD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6894" y="1356489"/>
            <a:ext cx="1596844" cy="361846"/>
          </a:xfrm>
          <a:prstGeom prst="rect">
            <a:avLst/>
          </a:prstGeom>
        </p:spPr>
      </p:pic>
      <p:sp>
        <p:nvSpPr>
          <p:cNvPr id="8" name="AutoShape 8" descr="Transportstyrelsen - till startsida för Vägtrafik">
            <a:extLst>
              <a:ext uri="{FF2B5EF4-FFF2-40B4-BE49-F238E27FC236}">
                <a16:creationId xmlns:a16="http://schemas.microsoft.com/office/drawing/2014/main" id="{7FBDDC29-8980-DC2B-16E3-D3AD41774B4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248400" y="3581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sv-SE"/>
          </a:p>
        </p:txBody>
      </p:sp>
      <p:pic>
        <p:nvPicPr>
          <p:cNvPr id="10" name="Bildobjekt 9">
            <a:extLst>
              <a:ext uri="{FF2B5EF4-FFF2-40B4-BE49-F238E27FC236}">
                <a16:creationId xmlns:a16="http://schemas.microsoft.com/office/drawing/2014/main" id="{5E47A957-015C-4C10-5A54-05F3FE638B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7045" y="1316735"/>
            <a:ext cx="1214438" cy="349707"/>
          </a:xfrm>
          <a:prstGeom prst="rect">
            <a:avLst/>
          </a:prstGeom>
        </p:spPr>
      </p:pic>
      <p:pic>
        <p:nvPicPr>
          <p:cNvPr id="12" name="Bildobjekt 11">
            <a:extLst>
              <a:ext uri="{FF2B5EF4-FFF2-40B4-BE49-F238E27FC236}">
                <a16:creationId xmlns:a16="http://schemas.microsoft.com/office/drawing/2014/main" id="{F8FF15A2-5964-814F-235D-1E4C3F10CE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84790" y="1395415"/>
            <a:ext cx="1547812" cy="261937"/>
          </a:xfrm>
          <a:prstGeom prst="rect">
            <a:avLst/>
          </a:prstGeom>
        </p:spPr>
      </p:pic>
      <p:pic>
        <p:nvPicPr>
          <p:cNvPr id="15" name="Bildobjekt 14">
            <a:extLst>
              <a:ext uri="{FF2B5EF4-FFF2-40B4-BE49-F238E27FC236}">
                <a16:creationId xmlns:a16="http://schemas.microsoft.com/office/drawing/2014/main" id="{04F10B3A-F8B5-59DC-81BB-D5DFDCCA89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85909" y="1327810"/>
            <a:ext cx="2257425" cy="390525"/>
          </a:xfrm>
          <a:prstGeom prst="rect">
            <a:avLst/>
          </a:prstGeom>
        </p:spPr>
      </p:pic>
      <p:sp>
        <p:nvSpPr>
          <p:cNvPr id="17" name="textruta 16">
            <a:extLst>
              <a:ext uri="{FF2B5EF4-FFF2-40B4-BE49-F238E27FC236}">
                <a16:creationId xmlns:a16="http://schemas.microsoft.com/office/drawing/2014/main" id="{BA2EE071-9E6F-1F25-9239-04492E5F40AC}"/>
              </a:ext>
            </a:extLst>
          </p:cNvPr>
          <p:cNvSpPr txBox="1"/>
          <p:nvPr/>
        </p:nvSpPr>
        <p:spPr>
          <a:xfrm>
            <a:off x="9636454" y="1338406"/>
            <a:ext cx="1112315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l"/>
            <a:r>
              <a:rPr lang="sv-SE" b="0" i="0" dirty="0">
                <a:solidFill>
                  <a:srgbClr val="222222"/>
                </a:solidFill>
                <a:effectLst/>
                <a:latin typeface="georgia" panose="02040502050405020303" pitchFamily="18" charset="0"/>
              </a:rPr>
              <a:t>SSBTEK</a:t>
            </a:r>
          </a:p>
        </p:txBody>
      </p:sp>
      <p:sp>
        <p:nvSpPr>
          <p:cNvPr id="18" name="Rektangel: rundade hörn 17">
            <a:extLst>
              <a:ext uri="{FF2B5EF4-FFF2-40B4-BE49-F238E27FC236}">
                <a16:creationId xmlns:a16="http://schemas.microsoft.com/office/drawing/2014/main" id="{0525E153-FCD2-24CF-B3F4-04B9466C451B}"/>
              </a:ext>
            </a:extLst>
          </p:cNvPr>
          <p:cNvSpPr/>
          <p:nvPr/>
        </p:nvSpPr>
        <p:spPr>
          <a:xfrm>
            <a:off x="4879869" y="2780418"/>
            <a:ext cx="2432262" cy="810072"/>
          </a:xfrm>
          <a:prstGeom prst="roundRect">
            <a:avLst/>
          </a:prstGeom>
          <a:solidFill>
            <a:srgbClr val="58A61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dirty="0"/>
              <a:t>MULTIFRÅGA</a:t>
            </a:r>
          </a:p>
          <a:p>
            <a:pPr algn="ctr"/>
            <a:r>
              <a:rPr lang="sv-SE" sz="2400" b="1" dirty="0"/>
              <a:t>XL</a:t>
            </a:r>
          </a:p>
        </p:txBody>
      </p:sp>
      <p:pic>
        <p:nvPicPr>
          <p:cNvPr id="20" name="Bildobjekt 19">
            <a:extLst>
              <a:ext uri="{FF2B5EF4-FFF2-40B4-BE49-F238E27FC236}">
                <a16:creationId xmlns:a16="http://schemas.microsoft.com/office/drawing/2014/main" id="{D9C764E7-EF82-F377-1CFD-CD27651C7F0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485" y="3733800"/>
            <a:ext cx="1855721" cy="585583"/>
          </a:xfrm>
          <a:prstGeom prst="rect">
            <a:avLst/>
          </a:prstGeom>
        </p:spPr>
      </p:pic>
      <p:pic>
        <p:nvPicPr>
          <p:cNvPr id="22" name="Bild 21" descr="Användare kontur">
            <a:extLst>
              <a:ext uri="{FF2B5EF4-FFF2-40B4-BE49-F238E27FC236}">
                <a16:creationId xmlns:a16="http://schemas.microsoft.com/office/drawing/2014/main" id="{56DB40E9-64DC-7E34-95D1-785B99E13CE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735411" y="4070722"/>
            <a:ext cx="914400" cy="914400"/>
          </a:xfrm>
          <a:prstGeom prst="rect">
            <a:avLst/>
          </a:prstGeom>
        </p:spPr>
      </p:pic>
      <p:grpSp>
        <p:nvGrpSpPr>
          <p:cNvPr id="33" name="Grupp 32">
            <a:extLst>
              <a:ext uri="{FF2B5EF4-FFF2-40B4-BE49-F238E27FC236}">
                <a16:creationId xmlns:a16="http://schemas.microsoft.com/office/drawing/2014/main" id="{E9C2CCFD-F541-A2B4-AEA1-6E21FF3CD34F}"/>
              </a:ext>
            </a:extLst>
          </p:cNvPr>
          <p:cNvGrpSpPr/>
          <p:nvPr/>
        </p:nvGrpSpPr>
        <p:grpSpPr>
          <a:xfrm>
            <a:off x="915645" y="4061980"/>
            <a:ext cx="2478068" cy="1087548"/>
            <a:chOff x="964740" y="4052118"/>
            <a:chExt cx="3350003" cy="1498449"/>
          </a:xfrm>
        </p:grpSpPr>
        <p:pic>
          <p:nvPicPr>
            <p:cNvPr id="23" name="Bild 22" descr="Användare kontur">
              <a:extLst>
                <a:ext uri="{FF2B5EF4-FFF2-40B4-BE49-F238E27FC236}">
                  <a16:creationId xmlns:a16="http://schemas.microsoft.com/office/drawing/2014/main" id="{995E0DDD-AD74-F58F-7CD6-8C5341EDD74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964740" y="4070722"/>
              <a:ext cx="914400" cy="914400"/>
            </a:xfrm>
            <a:prstGeom prst="rect">
              <a:avLst/>
            </a:prstGeom>
          </p:spPr>
        </p:pic>
        <p:pic>
          <p:nvPicPr>
            <p:cNvPr id="24" name="Bild 23" descr="Användare kontur">
              <a:extLst>
                <a:ext uri="{FF2B5EF4-FFF2-40B4-BE49-F238E27FC236}">
                  <a16:creationId xmlns:a16="http://schemas.microsoft.com/office/drawing/2014/main" id="{03EB1604-0B03-0845-52EE-954B66C57D2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1569916" y="4070722"/>
              <a:ext cx="914400" cy="914400"/>
            </a:xfrm>
            <a:prstGeom prst="rect">
              <a:avLst/>
            </a:prstGeom>
          </p:spPr>
        </p:pic>
        <p:pic>
          <p:nvPicPr>
            <p:cNvPr id="25" name="Bild 24" descr="Användare kontur">
              <a:extLst>
                <a:ext uri="{FF2B5EF4-FFF2-40B4-BE49-F238E27FC236}">
                  <a16:creationId xmlns:a16="http://schemas.microsoft.com/office/drawing/2014/main" id="{5F2455B5-AE56-D1E3-3BCD-B0E5806784A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3385444" y="4061420"/>
              <a:ext cx="914400" cy="914400"/>
            </a:xfrm>
            <a:prstGeom prst="rect">
              <a:avLst/>
            </a:prstGeom>
          </p:spPr>
        </p:pic>
        <p:pic>
          <p:nvPicPr>
            <p:cNvPr id="26" name="Bild 25" descr="Användare kontur">
              <a:extLst>
                <a:ext uri="{FF2B5EF4-FFF2-40B4-BE49-F238E27FC236}">
                  <a16:creationId xmlns:a16="http://schemas.microsoft.com/office/drawing/2014/main" id="{642DAAAC-D983-AB2A-F0E3-466752CF36D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2780268" y="4052118"/>
              <a:ext cx="914400" cy="914400"/>
            </a:xfrm>
            <a:prstGeom prst="rect">
              <a:avLst/>
            </a:prstGeom>
          </p:spPr>
        </p:pic>
        <p:pic>
          <p:nvPicPr>
            <p:cNvPr id="27" name="Bild 26" descr="Användare kontur">
              <a:extLst>
                <a:ext uri="{FF2B5EF4-FFF2-40B4-BE49-F238E27FC236}">
                  <a16:creationId xmlns:a16="http://schemas.microsoft.com/office/drawing/2014/main" id="{1D8BD89B-76C1-6993-9973-DE7DF184F0D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2175092" y="4061420"/>
              <a:ext cx="914400" cy="914400"/>
            </a:xfrm>
            <a:prstGeom prst="rect">
              <a:avLst/>
            </a:prstGeom>
          </p:spPr>
        </p:pic>
        <p:pic>
          <p:nvPicPr>
            <p:cNvPr id="28" name="Bild 27" descr="Användare kontur">
              <a:extLst>
                <a:ext uri="{FF2B5EF4-FFF2-40B4-BE49-F238E27FC236}">
                  <a16:creationId xmlns:a16="http://schemas.microsoft.com/office/drawing/2014/main" id="{246B5559-D270-A5BD-9A5A-939C12BDDD1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979639" y="4636167"/>
              <a:ext cx="914400" cy="914400"/>
            </a:xfrm>
            <a:prstGeom prst="rect">
              <a:avLst/>
            </a:prstGeom>
          </p:spPr>
        </p:pic>
        <p:pic>
          <p:nvPicPr>
            <p:cNvPr id="29" name="Bild 28" descr="Användare kontur">
              <a:extLst>
                <a:ext uri="{FF2B5EF4-FFF2-40B4-BE49-F238E27FC236}">
                  <a16:creationId xmlns:a16="http://schemas.microsoft.com/office/drawing/2014/main" id="{583067A0-FFD9-B097-B5C7-9CFA726A9FD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1584815" y="4636167"/>
              <a:ext cx="914400" cy="914400"/>
            </a:xfrm>
            <a:prstGeom prst="rect">
              <a:avLst/>
            </a:prstGeom>
          </p:spPr>
        </p:pic>
        <p:pic>
          <p:nvPicPr>
            <p:cNvPr id="30" name="Bild 29" descr="Användare kontur">
              <a:extLst>
                <a:ext uri="{FF2B5EF4-FFF2-40B4-BE49-F238E27FC236}">
                  <a16:creationId xmlns:a16="http://schemas.microsoft.com/office/drawing/2014/main" id="{73C14CF5-3E30-00A2-80F2-E940BD9FD40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3400343" y="4626865"/>
              <a:ext cx="914400" cy="914400"/>
            </a:xfrm>
            <a:prstGeom prst="rect">
              <a:avLst/>
            </a:prstGeom>
          </p:spPr>
        </p:pic>
        <p:pic>
          <p:nvPicPr>
            <p:cNvPr id="31" name="Bild 30" descr="Användare kontur">
              <a:extLst>
                <a:ext uri="{FF2B5EF4-FFF2-40B4-BE49-F238E27FC236}">
                  <a16:creationId xmlns:a16="http://schemas.microsoft.com/office/drawing/2014/main" id="{E63513C2-6EEC-245B-327C-F8BDEDA7379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2795167" y="4617563"/>
              <a:ext cx="914400" cy="914400"/>
            </a:xfrm>
            <a:prstGeom prst="rect">
              <a:avLst/>
            </a:prstGeom>
          </p:spPr>
        </p:pic>
        <p:pic>
          <p:nvPicPr>
            <p:cNvPr id="32" name="Bild 31" descr="Användare kontur">
              <a:extLst>
                <a:ext uri="{FF2B5EF4-FFF2-40B4-BE49-F238E27FC236}">
                  <a16:creationId xmlns:a16="http://schemas.microsoft.com/office/drawing/2014/main" id="{937FC750-0B61-304F-4444-DE0FD94831C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2189991" y="4626865"/>
              <a:ext cx="914400" cy="914400"/>
            </a:xfrm>
            <a:prstGeom prst="rect">
              <a:avLst/>
            </a:prstGeom>
          </p:spPr>
        </p:pic>
      </p:grpSp>
      <p:pic>
        <p:nvPicPr>
          <p:cNvPr id="35" name="Bild 34" descr="Dokument kontur">
            <a:extLst>
              <a:ext uri="{FF2B5EF4-FFF2-40B4-BE49-F238E27FC236}">
                <a16:creationId xmlns:a16="http://schemas.microsoft.com/office/drawing/2014/main" id="{462FCC99-D4B9-4137-F37A-61CCF80ACE6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259220" y="1767430"/>
            <a:ext cx="484817" cy="484817"/>
          </a:xfrm>
          <a:prstGeom prst="rect">
            <a:avLst/>
          </a:prstGeom>
        </p:spPr>
      </p:pic>
      <p:pic>
        <p:nvPicPr>
          <p:cNvPr id="36" name="Bild 35" descr="Dokument kontur">
            <a:extLst>
              <a:ext uri="{FF2B5EF4-FFF2-40B4-BE49-F238E27FC236}">
                <a16:creationId xmlns:a16="http://schemas.microsoft.com/office/drawing/2014/main" id="{8DA23AB2-40D4-8181-4109-8963D89B02D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2622907" y="1767430"/>
            <a:ext cx="484817" cy="484817"/>
          </a:xfrm>
          <a:prstGeom prst="rect">
            <a:avLst/>
          </a:prstGeom>
        </p:spPr>
      </p:pic>
      <p:pic>
        <p:nvPicPr>
          <p:cNvPr id="37" name="Bild 36" descr="Dokument kontur">
            <a:extLst>
              <a:ext uri="{FF2B5EF4-FFF2-40B4-BE49-F238E27FC236}">
                <a16:creationId xmlns:a16="http://schemas.microsoft.com/office/drawing/2014/main" id="{17BC4E38-A6CD-24C1-E7F3-ACC0D99B602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4281855" y="1767429"/>
            <a:ext cx="484817" cy="484817"/>
          </a:xfrm>
          <a:prstGeom prst="rect">
            <a:avLst/>
          </a:prstGeom>
        </p:spPr>
      </p:pic>
      <p:pic>
        <p:nvPicPr>
          <p:cNvPr id="38" name="Bild 37" descr="Dokument kontur">
            <a:extLst>
              <a:ext uri="{FF2B5EF4-FFF2-40B4-BE49-F238E27FC236}">
                <a16:creationId xmlns:a16="http://schemas.microsoft.com/office/drawing/2014/main" id="{CB115BCA-BD9E-B94C-5CB7-D8D25678A88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853591" y="1764559"/>
            <a:ext cx="484817" cy="484817"/>
          </a:xfrm>
          <a:prstGeom prst="rect">
            <a:avLst/>
          </a:prstGeom>
        </p:spPr>
      </p:pic>
      <p:pic>
        <p:nvPicPr>
          <p:cNvPr id="39" name="Bild 38" descr="Dokument kontur">
            <a:extLst>
              <a:ext uri="{FF2B5EF4-FFF2-40B4-BE49-F238E27FC236}">
                <a16:creationId xmlns:a16="http://schemas.microsoft.com/office/drawing/2014/main" id="{4CED012C-8DA8-8DB3-1AD3-A121D7FC777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072212" y="1764559"/>
            <a:ext cx="484817" cy="484817"/>
          </a:xfrm>
          <a:prstGeom prst="rect">
            <a:avLst/>
          </a:prstGeom>
        </p:spPr>
      </p:pic>
      <p:pic>
        <p:nvPicPr>
          <p:cNvPr id="40" name="Bild 39" descr="Dokument kontur">
            <a:extLst>
              <a:ext uri="{FF2B5EF4-FFF2-40B4-BE49-F238E27FC236}">
                <a16:creationId xmlns:a16="http://schemas.microsoft.com/office/drawing/2014/main" id="{04ABF84C-A21B-AA7A-CF5B-1DF59DC1156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9950202" y="1764559"/>
            <a:ext cx="484817" cy="484817"/>
          </a:xfrm>
          <a:prstGeom prst="rect">
            <a:avLst/>
          </a:prstGeom>
        </p:spPr>
      </p:pic>
      <p:pic>
        <p:nvPicPr>
          <p:cNvPr id="41" name="Bild 40" descr="Dokument kontur">
            <a:extLst>
              <a:ext uri="{FF2B5EF4-FFF2-40B4-BE49-F238E27FC236}">
                <a16:creationId xmlns:a16="http://schemas.microsoft.com/office/drawing/2014/main" id="{00D1D10F-EE49-6C08-733B-256C774C6A3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237932" y="4273724"/>
            <a:ext cx="705668" cy="705668"/>
          </a:xfrm>
          <a:prstGeom prst="rect">
            <a:avLst/>
          </a:prstGeom>
        </p:spPr>
      </p:pic>
      <p:pic>
        <p:nvPicPr>
          <p:cNvPr id="42" name="Bild 41" descr="Dokument kontur">
            <a:extLst>
              <a:ext uri="{FF2B5EF4-FFF2-40B4-BE49-F238E27FC236}">
                <a16:creationId xmlns:a16="http://schemas.microsoft.com/office/drawing/2014/main" id="{1D252610-50CA-0369-AC22-C632B197B15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6576389" y="4353881"/>
            <a:ext cx="484817" cy="484817"/>
          </a:xfrm>
          <a:prstGeom prst="rect">
            <a:avLst/>
          </a:prstGeom>
        </p:spPr>
      </p:pic>
      <p:sp>
        <p:nvSpPr>
          <p:cNvPr id="45" name="Pratbubbla: rektangel med rundade hörn 44">
            <a:extLst>
              <a:ext uri="{FF2B5EF4-FFF2-40B4-BE49-F238E27FC236}">
                <a16:creationId xmlns:a16="http://schemas.microsoft.com/office/drawing/2014/main" id="{AA583F42-D356-E45A-C236-B41A601FF6AD}"/>
              </a:ext>
            </a:extLst>
          </p:cNvPr>
          <p:cNvSpPr/>
          <p:nvPr/>
        </p:nvSpPr>
        <p:spPr>
          <a:xfrm>
            <a:off x="1463514" y="3185454"/>
            <a:ext cx="1373565" cy="663655"/>
          </a:xfrm>
          <a:prstGeom prst="wedgeRoundRectCallou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 dirty="0"/>
              <a:t>Allt man </a:t>
            </a:r>
          </a:p>
          <a:p>
            <a:pPr algn="ctr"/>
            <a:r>
              <a:rPr lang="sv-SE" sz="1200" dirty="0"/>
              <a:t>BEHÖVER och FÅR</a:t>
            </a:r>
          </a:p>
          <a:p>
            <a:pPr algn="ctr"/>
            <a:r>
              <a:rPr lang="sv-SE" sz="1200" dirty="0"/>
              <a:t>hämta</a:t>
            </a:r>
          </a:p>
        </p:txBody>
      </p:sp>
      <p:sp>
        <p:nvSpPr>
          <p:cNvPr id="46" name="Pratbubbla: rektangel med rundade hörn 45">
            <a:extLst>
              <a:ext uri="{FF2B5EF4-FFF2-40B4-BE49-F238E27FC236}">
                <a16:creationId xmlns:a16="http://schemas.microsoft.com/office/drawing/2014/main" id="{AFABA0EE-BF43-C9D8-F7B2-DABACC66B201}"/>
              </a:ext>
            </a:extLst>
          </p:cNvPr>
          <p:cNvSpPr/>
          <p:nvPr/>
        </p:nvSpPr>
        <p:spPr>
          <a:xfrm>
            <a:off x="9796780" y="3185453"/>
            <a:ext cx="1373565" cy="663655"/>
          </a:xfrm>
          <a:prstGeom prst="wedgeRoundRectCallou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 dirty="0"/>
              <a:t>Öppna ärenden</a:t>
            </a:r>
          </a:p>
          <a:p>
            <a:pPr algn="ctr"/>
            <a:r>
              <a:rPr lang="sv-SE" sz="1200" dirty="0"/>
              <a:t>Socialtjänsten</a:t>
            </a:r>
          </a:p>
        </p:txBody>
      </p:sp>
      <p:sp>
        <p:nvSpPr>
          <p:cNvPr id="47" name="textruta 46">
            <a:extLst>
              <a:ext uri="{FF2B5EF4-FFF2-40B4-BE49-F238E27FC236}">
                <a16:creationId xmlns:a16="http://schemas.microsoft.com/office/drawing/2014/main" id="{7942BD5A-E67E-6C84-2296-77875BC6E7B0}"/>
              </a:ext>
            </a:extLst>
          </p:cNvPr>
          <p:cNvSpPr txBox="1"/>
          <p:nvPr/>
        </p:nvSpPr>
        <p:spPr>
          <a:xfrm>
            <a:off x="5755440" y="3549134"/>
            <a:ext cx="582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>
                <a:solidFill>
                  <a:srgbClr val="58A618"/>
                </a:solidFill>
              </a:rPr>
              <a:t>från</a:t>
            </a:r>
          </a:p>
        </p:txBody>
      </p:sp>
    </p:spTree>
    <p:extLst>
      <p:ext uri="{BB962C8B-B14F-4D97-AF65-F5344CB8AC3E}">
        <p14:creationId xmlns:p14="http://schemas.microsoft.com/office/powerpoint/2010/main" val="1337033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0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91667E-6 4.44444E-6 L 0.15508 4.44444E-6 C 0.22448 4.44444E-6 0.31015 0.05231 0.31015 0.09513 L 0.31015 0.19027 " pathEditMode="relative" rAng="0" ptsTypes="AAAA">
                                          <p:cBhvr>
                                            <p:cTn id="6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5508" y="9514"/>
                                        </p:animMotion>
                                      </p:childTnLst>
                                      <p:subTnLst>
                                        <p:set>
                                          <p:cBhvr override="childStyle">
                                            <p:cTn dur="1" fill="hold" display="0" masterRel="sameClick" afterEffect="1">
                                              <p:stCondLst>
                                                <p:cond evt="end" delay="0">
                                                  <p:tn val="5"/>
                                                </p:cond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subTnLst>
                                    </p:cTn>
                                  </p:par>
                                  <p:par>
                                    <p:cTn id="7" presetID="5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95833E-6 4.44444E-6 L 0.11614 4.44444E-6 C 0.16823 4.44444E-6 0.23255 0.05092 0.23255 0.09236 L 0.23255 0.18472 " pathEditMode="relative" rAng="0" ptsTypes="AAAA">
                                          <p:cBhvr>
                                            <p:cTn id="8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1628" y="9236"/>
                                        </p:animMotion>
                                      </p:childTnLst>
                                      <p:subTnLst>
                                        <p:set>
                                          <p:cBhvr override="childStyle">
                                            <p:cTn dur="1" fill="hold" display="0" masterRel="sameClick" afterEffect="1">
                                              <p:stCondLst>
                                                <p:cond evt="end" delay="0">
                                                  <p:tn val="7"/>
                                                </p:cond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subTnLst>
                                    </p:cTn>
                                  </p:par>
                                  <p:par>
                                    <p:cTn id="9" presetID="5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75E-6 4.44444E-6 L 0.06133 4.44444E-6 C 0.08868 4.44444E-6 0.12266 0.05092 0.12266 0.09236 L 0.12266 0.18472 " pathEditMode="relative" rAng="0" ptsTypes="AAAA">
                                          <p:cBhvr>
                                            <p:cTn id="10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6133" y="9236"/>
                                        </p:animMotion>
                                      </p:childTnLst>
                                      <p:subTnLst>
                                        <p:set>
                                          <p:cBhvr override="childStyle">
                                            <p:cTn dur="1" fill="hold" display="0" masterRel="sameClick" afterEffect="1">
                                              <p:stCondLst>
                                                <p:cond evt="end" delay="0">
                                                  <p:tn val="9"/>
                                                </p:cond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subTnLst>
                                    </p:cTn>
                                  </p:par>
                                  <p:par>
                                    <p:cTn id="11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2.59259E-6 L 0 0.18519 " pathEditMode="relative" rAng="0" ptsTypes="AA">
                                          <p:cBhvr>
                                            <p:cTn id="12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9259"/>
                                        </p:animMotion>
                                      </p:childTnLst>
                                      <p:subTnLst>
                                        <p:set>
                                          <p:cBhvr override="childStyle">
                                            <p:cTn dur="1" fill="hold" display="0" masterRel="sameClick" afterEffect="1">
                                              <p:stCondLst>
                                                <p:cond evt="end" delay="0">
                                                  <p:tn val="11"/>
                                                </p:cond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subTnLst>
                                    </p:cTn>
                                  </p:par>
                                  <p:par>
                                    <p:cTn id="13" presetID="5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04167E-6 -2.59259E-6 L -0.06888 -2.59259E-6 C -0.09974 -2.59259E-6 -0.13776 0.05093 -0.13776 0.0926 L -0.13776 0.18519 " pathEditMode="relative" rAng="0" ptsTypes="AAAA">
                                          <p:cBhvr>
                                            <p:cTn id="1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88" y="9259"/>
                                        </p:animMotion>
                                      </p:childTnLst>
                                      <p:subTnLst>
                                        <p:set>
                                          <p:cBhvr override="childStyle">
                                            <p:cTn dur="1" fill="hold" display="0" masterRel="sameClick" afterEffect="1">
                                              <p:stCondLst>
                                                <p:cond evt="end" delay="0">
                                                  <p:tn val="13"/>
                                                </p:cond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0" presetClass="path" presetSubtype="0" accel="50000" fill="hold" nodeType="afterEffect" p14:presetBounceEnd="5000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-3.54167E-6 0.05393 L -3.54167E-6 0.05393 C 0.00092 0.05625 0.00209 0.05833 0.00261 0.06088 C 0.00326 0.06435 0.00365 0.07176 0.00365 0.07176 C 0.00339 0.07847 0.00391 0.08565 0.00313 0.09236 C -0.00143 0.13102 0.00105 0.10046 -0.00247 0.11551 C -0.00325 0.11898 -0.00364 0.12268 -0.00442 0.12639 C -0.0052 0.12963 -0.00625 0.13287 -0.00703 0.13611 C -0.00768 0.13912 -0.0082 0.14213 -0.00898 0.14514 C -0.00898 0.14514 -0.01562 0.16412 -0.01705 0.16574 C -0.01823 0.1669 -0.01953 0.16782 -0.02057 0.16921 C -0.02161 0.1706 -0.02239 0.17268 -0.02356 0.17361 C -0.02773 0.17708 -0.03229 0.1787 -0.03672 0.17986 C -0.03815 0.18032 -0.03971 0.18055 -0.04127 0.18078 C -0.04323 0.18171 -0.04518 0.18264 -0.04726 0.18356 C -0.04908 0.18426 -0.05104 0.18449 -0.05286 0.18541 C -0.05455 0.18611 -0.05612 0.18796 -0.05781 0.18889 C -0.06015 0.19027 -0.06263 0.1912 -0.06484 0.19236 C -0.06679 0.19352 -0.06862 0.1949 -0.07044 0.19606 C -0.07174 0.19676 -0.07317 0.19699 -0.07448 0.19791 C -0.07578 0.19861 -0.07708 0.19977 -0.07851 0.20046 C -0.0832 0.20277 -0.08737 0.2037 -0.09205 0.20509 C -0.09349 0.20578 -0.09466 0.2074 -0.09609 0.20764 C -0.1026 0.20949 -0.11106 0.20949 -0.1177 0.21041 C -0.13958 0.21342 -0.11302 0.21134 -0.1414 0.21296 L -0.14544 0.21389 C -0.14778 0.21458 -0.15013 0.21527 -0.15247 0.21574 C -0.15586 0.21643 -0.15924 0.2169 -0.16263 0.21759 C -0.16341 0.21759 -0.16419 0.21828 -0.1651 0.21852 C -0.16849 0.21898 -0.17187 0.21898 -0.17513 0.21921 C -0.17747 0.2199 -0.17981 0.22106 -0.18216 0.22106 C -0.20221 0.22152 -0.20768 0.22222 -0.22395 0.21666 C -0.22591 0.21597 -0.22773 0.21481 -0.22955 0.21389 C -0.23242 0.21273 -0.23528 0.21157 -0.23815 0.21041 C -0.24114 0.20764 -0.24218 0.20671 -0.24622 0.20416 C -0.2483 0.20277 -0.25052 0.20208 -0.25273 0.20046 C -0.25364 0.2 -0.25442 0.19861 -0.2552 0.19791 C -0.25742 0.1956 -0.25963 0.19398 -0.26172 0.19166 C -0.26237 0.19097 -0.26276 0.18981 -0.26328 0.18889 C -0.26458 0.1868 -0.26614 0.18495 -0.26731 0.18264 C -0.27044 0.17615 -0.27304 0.16898 -0.27591 0.16203 C -0.27656 0.16041 -0.27786 0.15764 -0.27786 0.15764 C -0.27864 0.1537 -0.28033 0.14722 -0.28033 0.14236 C -0.28033 0.13541 -0.2802 0.1287 -0.27994 0.12176 C -0.27981 0.11944 -0.27942 0.11713 -0.27942 0.11458 C -0.27929 0.10833 -0.27942 0.10208 -0.27942 0.09583 L -0.27942 0.09583 " pathEditMode="relative" ptsTypes="AAAAAAAAAAAAAAAAAAAAAAAAAAAAAAAAAAAAAAAAAAAAAAA" p14:bounceEnd="5000">
                                          <p:cBhvr>
                                            <p:cTn id="17" dur="1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9" presetID="50" presetClass="path" presetSubtype="0" accel="50000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2.59259E-6 L -0.13112 -2.59259E-6 C -0.18985 -2.59259E-6 -0.26211 0.04815 -0.26211 0.08727 L -0.26211 0.17454 " pathEditMode="relative" rAng="0" ptsTypes="AAAA">
                                          <p:cBhvr>
                                            <p:cTn id="20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3112" y="8727"/>
                                        </p:animMotion>
                                      </p:childTnLst>
                                      <p:subTnLst>
                                        <p:set>
                                          <p:cBhvr override="childStyle">
                                            <p:cTn dur="1" fill="hold" display="0" masterRel="sameClick" afterEffect="1">
                                              <p:stCondLst>
                                                <p:cond evt="end" delay="0">
                                                  <p:tn val="19"/>
                                                </p:cond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2" presetID="0" presetClass="path" presetSubtype="0" accel="50000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0105 0.0368 L 0.00105 0.0368 C 0.00157 0.05301 -0.00052 0.06319 0.00404 0.07523 C 0.00456 0.07662 0.00534 0.07778 0.00599 0.0787 C 0.01016 0.08449 0.01433 0.09028 0.01862 0.09583 C 0.02084 0.09861 0.02331 0.10116 0.02566 0.1037 C 0.02813 0.10648 0.03086 0.1088 0.03321 0.1118 C 0.03386 0.11273 0.03451 0.11389 0.03516 0.11458 C 0.04167 0.12083 0.04284 0.1206 0.05027 0.12616 C 0.053 0.12824 0.05573 0.13032 0.05834 0.13241 C 0.06224 0.13565 0.06159 0.13565 0.06498 0.13773 C 0.0698 0.14074 0.07474 0.14305 0.07956 0.14676 C 0.08073 0.14768 0.08178 0.14884 0.08308 0.1493 C 0.0862 0.15116 0.08946 0.15231 0.09258 0.15393 C 0.09519 0.15532 0.09766 0.15671 0.10014 0.15833 C 0.10157 0.15926 0.10274 0.16042 0.10417 0.16111 C 0.1073 0.1625 0.11055 0.16319 0.11368 0.16458 C 0.11563 0.16551 0.11732 0.1669 0.11928 0.16736 C 0.12279 0.16829 0.12631 0.16852 0.12982 0.16921 L 0.16055 0.16366 L 0.16967 0.16204 C 0.17175 0.16134 0.17396 0.16042 0.17618 0.16018 C 0.17995 0.15949 0.18386 0.15949 0.18777 0.15926 L 0.19623 0.15833 L 0.22605 0.15579 C 0.23672 0.15116 0.2543 0.16065 0.25821 0.14236 C 0.25873 0.13981 0.25912 0.1375 0.25977 0.13518 C 0.26133 0.12893 0.26237 0.12963 0.26472 0.12268 C 0.26524 0.12106 0.26563 0.11944 0.26628 0.11805 C 0.26693 0.11643 0.26771 0.11528 0.26823 0.11366 C 0.26889 0.11204 0.26915 0.10995 0.2698 0.10833 C 0.27461 0.09537 0.27071 0.10856 0.27331 0.0993 C 0.27344 0.09722 0.27357 0.09514 0.27383 0.09305 C 0.27409 0.09097 0.27487 0.08889 0.27487 0.0868 C 0.27487 0.07685 0.27435 0.07569 0.27279 0.06898 C 0.27331 0.0581 0.27266 0.06227 0.27383 0.05648 L 0.27383 0.05648 " pathEditMode="relative" ptsTypes="AAAAAAAAAAAAAAAAAAAAAAAAAAAAAAAAAAAAA">
                                          <p:cBhvr>
                                            <p:cTn id="23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25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32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34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5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7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1400"/>
                                </p:stCondLst>
                                <p:childTnLst>
                                  <p:par>
                                    <p:cTn id="39" presetID="26" presetClass="emph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0" dur="1000" tmFilter="0, 0; .2, .5; .8, .5; 1, 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1" dur="500" autoRev="1" fill="hold"/>
                                            <p:tgtEl>
                                              <p:spTgt spid="1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12400"/>
                                </p:stCondLst>
                                <p:childTnLst>
                                  <p:par>
                                    <p:cTn id="43" presetID="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2400"/>
                                </p:stCondLst>
                                <p:childTnLst>
                                  <p:par>
                                    <p:cTn id="46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12400"/>
                                </p:stCondLst>
                                <p:childTnLst>
                                  <p:par>
                                    <p:cTn id="49" presetID="26" presetClass="emph" presetSubtype="0" fill="hold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0" dur="500" tmFilter="0, 0; .2, .5; .8, .5; 1, 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1" dur="250" autoRev="1" fill="hold"/>
                                            <p:tgtEl>
                                              <p:spTgt spid="2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45" grpId="0" animBg="1"/>
          <p:bldP spid="46" grpId="0" animBg="1"/>
          <p:bldP spid="47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0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91667E-6 4.44444E-6 L 0.15508 4.44444E-6 C 0.22448 4.44444E-6 0.31015 0.05231 0.31015 0.09513 L 0.31015 0.19027 " pathEditMode="relative" rAng="0" ptsTypes="AAAA">
                                          <p:cBhvr>
                                            <p:cTn id="6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5508" y="9514"/>
                                        </p:animMotion>
                                      </p:childTnLst>
                                      <p:subTnLst>
                                        <p:set>
                                          <p:cBhvr override="childStyle">
                                            <p:cTn dur="1" fill="hold" display="0" masterRel="sameClick" afterEffect="1">
                                              <p:stCondLst>
                                                <p:cond evt="end" delay="0">
                                                  <p:tn val="5"/>
                                                </p:cond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subTnLst>
                                    </p:cTn>
                                  </p:par>
                                  <p:par>
                                    <p:cTn id="7" presetID="5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95833E-6 4.44444E-6 L 0.11614 4.44444E-6 C 0.16823 4.44444E-6 0.23255 0.05092 0.23255 0.09236 L 0.23255 0.18472 " pathEditMode="relative" rAng="0" ptsTypes="AAAA">
                                          <p:cBhvr>
                                            <p:cTn id="8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1628" y="9236"/>
                                        </p:animMotion>
                                      </p:childTnLst>
                                      <p:subTnLst>
                                        <p:set>
                                          <p:cBhvr override="childStyle">
                                            <p:cTn dur="1" fill="hold" display="0" masterRel="sameClick" afterEffect="1">
                                              <p:stCondLst>
                                                <p:cond evt="end" delay="0">
                                                  <p:tn val="7"/>
                                                </p:cond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subTnLst>
                                    </p:cTn>
                                  </p:par>
                                  <p:par>
                                    <p:cTn id="9" presetID="5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75E-6 4.44444E-6 L 0.06133 4.44444E-6 C 0.08868 4.44444E-6 0.12266 0.05092 0.12266 0.09236 L 0.12266 0.18472 " pathEditMode="relative" rAng="0" ptsTypes="AAAA">
                                          <p:cBhvr>
                                            <p:cTn id="10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6133" y="9236"/>
                                        </p:animMotion>
                                      </p:childTnLst>
                                      <p:subTnLst>
                                        <p:set>
                                          <p:cBhvr override="childStyle">
                                            <p:cTn dur="1" fill="hold" display="0" masterRel="sameClick" afterEffect="1">
                                              <p:stCondLst>
                                                <p:cond evt="end" delay="0">
                                                  <p:tn val="9"/>
                                                </p:cond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subTnLst>
                                    </p:cTn>
                                  </p:par>
                                  <p:par>
                                    <p:cTn id="11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2.59259E-6 L 0 0.18519 " pathEditMode="relative" rAng="0" ptsTypes="AA">
                                          <p:cBhvr>
                                            <p:cTn id="12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9259"/>
                                        </p:animMotion>
                                      </p:childTnLst>
                                      <p:subTnLst>
                                        <p:set>
                                          <p:cBhvr override="childStyle">
                                            <p:cTn dur="1" fill="hold" display="0" masterRel="sameClick" afterEffect="1">
                                              <p:stCondLst>
                                                <p:cond evt="end" delay="0">
                                                  <p:tn val="11"/>
                                                </p:cond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subTnLst>
                                    </p:cTn>
                                  </p:par>
                                  <p:par>
                                    <p:cTn id="13" presetID="5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04167E-6 -2.59259E-6 L -0.06888 -2.59259E-6 C -0.09974 -2.59259E-6 -0.13776 0.05093 -0.13776 0.0926 L -0.13776 0.18519 " pathEditMode="relative" rAng="0" ptsTypes="AAAA">
                                          <p:cBhvr>
                                            <p:cTn id="1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88" y="9259"/>
                                        </p:animMotion>
                                      </p:childTnLst>
                                      <p:subTnLst>
                                        <p:set>
                                          <p:cBhvr override="childStyle">
                                            <p:cTn dur="1" fill="hold" display="0" masterRel="sameClick" afterEffect="1">
                                              <p:stCondLst>
                                                <p:cond evt="end" delay="0">
                                                  <p:tn val="13"/>
                                                </p:cond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0" presetClass="path" presetSubtype="0" accel="50000" fill="hold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-3.54167E-6 0.05393 L -3.54167E-6 0.05393 C 0.00092 0.05625 0.00209 0.05833 0.00261 0.06088 C 0.00326 0.06435 0.00365 0.07176 0.00365 0.07176 C 0.00339 0.07847 0.00391 0.08565 0.00313 0.09236 C -0.00143 0.13102 0.00105 0.10046 -0.00247 0.11551 C -0.00325 0.11898 -0.00364 0.12268 -0.00442 0.12639 C -0.0052 0.12963 -0.00625 0.13287 -0.00703 0.13611 C -0.00768 0.13912 -0.0082 0.14213 -0.00898 0.14514 C -0.00898 0.14514 -0.01562 0.16412 -0.01705 0.16574 C -0.01823 0.1669 -0.01953 0.16782 -0.02057 0.16921 C -0.02161 0.1706 -0.02239 0.17268 -0.02356 0.17361 C -0.02773 0.17708 -0.03229 0.1787 -0.03672 0.17986 C -0.03815 0.18032 -0.03971 0.18055 -0.04127 0.18078 C -0.04323 0.18171 -0.04518 0.18264 -0.04726 0.18356 C -0.04908 0.18426 -0.05104 0.18449 -0.05286 0.18541 C -0.05455 0.18611 -0.05612 0.18796 -0.05781 0.18889 C -0.06015 0.19027 -0.06263 0.1912 -0.06484 0.19236 C -0.06679 0.19352 -0.06862 0.1949 -0.07044 0.19606 C -0.07174 0.19676 -0.07317 0.19699 -0.07448 0.19791 C -0.07578 0.19861 -0.07708 0.19977 -0.07851 0.20046 C -0.0832 0.20277 -0.08737 0.2037 -0.09205 0.20509 C -0.09349 0.20578 -0.09466 0.2074 -0.09609 0.20764 C -0.1026 0.20949 -0.11106 0.20949 -0.1177 0.21041 C -0.13958 0.21342 -0.11302 0.21134 -0.1414 0.21296 L -0.14544 0.21389 C -0.14778 0.21458 -0.15013 0.21527 -0.15247 0.21574 C -0.15586 0.21643 -0.15924 0.2169 -0.16263 0.21759 C -0.16341 0.21759 -0.16419 0.21828 -0.1651 0.21852 C -0.16849 0.21898 -0.17187 0.21898 -0.17513 0.21921 C -0.17747 0.2199 -0.17981 0.22106 -0.18216 0.22106 C -0.20221 0.22152 -0.20768 0.22222 -0.22395 0.21666 C -0.22591 0.21597 -0.22773 0.21481 -0.22955 0.21389 C -0.23242 0.21273 -0.23528 0.21157 -0.23815 0.21041 C -0.24114 0.20764 -0.24218 0.20671 -0.24622 0.20416 C -0.2483 0.20277 -0.25052 0.20208 -0.25273 0.20046 C -0.25364 0.2 -0.25442 0.19861 -0.2552 0.19791 C -0.25742 0.1956 -0.25963 0.19398 -0.26172 0.19166 C -0.26237 0.19097 -0.26276 0.18981 -0.26328 0.18889 C -0.26458 0.1868 -0.26614 0.18495 -0.26731 0.18264 C -0.27044 0.17615 -0.27304 0.16898 -0.27591 0.16203 C -0.27656 0.16041 -0.27786 0.15764 -0.27786 0.15764 C -0.27864 0.1537 -0.28033 0.14722 -0.28033 0.14236 C -0.28033 0.13541 -0.2802 0.1287 -0.27994 0.12176 C -0.27981 0.11944 -0.27942 0.11713 -0.27942 0.11458 C -0.27929 0.10833 -0.27942 0.10208 -0.27942 0.09583 L -0.27942 0.09583 " pathEditMode="relative" ptsTypes="AAAAAAAAAAAAAAAAAAAAAAAAAAAAAAAAAAAAAAAAAAAAAAA">
                                          <p:cBhvr>
                                            <p:cTn id="17" dur="1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9" presetID="50" presetClass="path" presetSubtype="0" accel="50000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2.59259E-6 L -0.13112 -2.59259E-6 C -0.18985 -2.59259E-6 -0.26211 0.04815 -0.26211 0.08727 L -0.26211 0.17454 " pathEditMode="relative" rAng="0" ptsTypes="AAAA">
                                          <p:cBhvr>
                                            <p:cTn id="20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3112" y="8727"/>
                                        </p:animMotion>
                                      </p:childTnLst>
                                      <p:subTnLst>
                                        <p:set>
                                          <p:cBhvr override="childStyle">
                                            <p:cTn dur="1" fill="hold" display="0" masterRel="sameClick" afterEffect="1">
                                              <p:stCondLst>
                                                <p:cond evt="end" delay="0">
                                                  <p:tn val="19"/>
                                                </p:cond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2" presetID="0" presetClass="path" presetSubtype="0" accel="50000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0105 0.0368 L 0.00105 0.0368 C 0.00157 0.05301 -0.00052 0.06319 0.00404 0.07523 C 0.00456 0.07662 0.00534 0.07778 0.00599 0.0787 C 0.01016 0.08449 0.01433 0.09028 0.01862 0.09583 C 0.02084 0.09861 0.02331 0.10116 0.02566 0.1037 C 0.02813 0.10648 0.03086 0.1088 0.03321 0.1118 C 0.03386 0.11273 0.03451 0.11389 0.03516 0.11458 C 0.04167 0.12083 0.04284 0.1206 0.05027 0.12616 C 0.053 0.12824 0.05573 0.13032 0.05834 0.13241 C 0.06224 0.13565 0.06159 0.13565 0.06498 0.13773 C 0.0698 0.14074 0.07474 0.14305 0.07956 0.14676 C 0.08073 0.14768 0.08178 0.14884 0.08308 0.1493 C 0.0862 0.15116 0.08946 0.15231 0.09258 0.15393 C 0.09519 0.15532 0.09766 0.15671 0.10014 0.15833 C 0.10157 0.15926 0.10274 0.16042 0.10417 0.16111 C 0.1073 0.1625 0.11055 0.16319 0.11368 0.16458 C 0.11563 0.16551 0.11732 0.1669 0.11928 0.16736 C 0.12279 0.16829 0.12631 0.16852 0.12982 0.16921 L 0.16055 0.16366 L 0.16967 0.16204 C 0.17175 0.16134 0.17396 0.16042 0.17618 0.16018 C 0.17995 0.15949 0.18386 0.15949 0.18777 0.15926 L 0.19623 0.15833 L 0.22605 0.15579 C 0.23672 0.15116 0.2543 0.16065 0.25821 0.14236 C 0.25873 0.13981 0.25912 0.1375 0.25977 0.13518 C 0.26133 0.12893 0.26237 0.12963 0.26472 0.12268 C 0.26524 0.12106 0.26563 0.11944 0.26628 0.11805 C 0.26693 0.11643 0.26771 0.11528 0.26823 0.11366 C 0.26889 0.11204 0.26915 0.10995 0.2698 0.10833 C 0.27461 0.09537 0.27071 0.10856 0.27331 0.0993 C 0.27344 0.09722 0.27357 0.09514 0.27383 0.09305 C 0.27409 0.09097 0.27487 0.08889 0.27487 0.0868 C 0.27487 0.07685 0.27435 0.07569 0.27279 0.06898 C 0.27331 0.0581 0.27266 0.06227 0.27383 0.05648 L 0.27383 0.05648 " pathEditMode="relative" ptsTypes="AAAAAAAAAAAAAAAAAAAAAAAAAAAAAAAAAAAAA">
                                          <p:cBhvr>
                                            <p:cTn id="23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25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32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34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5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7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1400"/>
                                </p:stCondLst>
                                <p:childTnLst>
                                  <p:par>
                                    <p:cTn id="39" presetID="26" presetClass="emph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0" dur="1000" tmFilter="0, 0; .2, .5; .8, .5; 1, 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1" dur="500" autoRev="1" fill="hold"/>
                                            <p:tgtEl>
                                              <p:spTgt spid="1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12400"/>
                                </p:stCondLst>
                                <p:childTnLst>
                                  <p:par>
                                    <p:cTn id="43" presetID="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2400"/>
                                </p:stCondLst>
                                <p:childTnLst>
                                  <p:par>
                                    <p:cTn id="46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12400"/>
                                </p:stCondLst>
                                <p:childTnLst>
                                  <p:par>
                                    <p:cTn id="49" presetID="26" presetClass="emph" presetSubtype="0" fill="hold" nodeType="after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0" dur="500" tmFilter="0, 0; .2, .5; .8, .5; 1, 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1" dur="250" autoRev="1" fill="hold"/>
                                            <p:tgtEl>
                                              <p:spTgt spid="2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45" grpId="0" animBg="1"/>
          <p:bldP spid="46" grpId="0" animBg="1"/>
          <p:bldP spid="47" grpId="0"/>
        </p:bldLst>
      </p:timing>
    </mc:Fallback>
  </mc:AlternateContent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13</Words>
  <Application>Microsoft Office PowerPoint</Application>
  <PresentationFormat>Bredbild</PresentationFormat>
  <Paragraphs>9</Paragraphs>
  <Slides>1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4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georgia</vt:lpstr>
      <vt:lpstr>Office-tema</vt:lpstr>
      <vt:lpstr>PowerPoint-presentation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Thomas Wennersten</dc:creator>
  <cp:lastModifiedBy>Thomas Wennersten</cp:lastModifiedBy>
  <cp:revision>3</cp:revision>
  <dcterms:created xsi:type="dcterms:W3CDTF">2022-10-24T14:22:50Z</dcterms:created>
  <dcterms:modified xsi:type="dcterms:W3CDTF">2022-10-24T15:27:12Z</dcterms:modified>
</cp:coreProperties>
</file>