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7" r:id="rId4"/>
    <p:sldId id="264" r:id="rId5"/>
    <p:sldId id="265" r:id="rId6"/>
    <p:sldId id="266" r:id="rId7"/>
  </p:sldIdLst>
  <p:sldSz cx="12192000" cy="6858000"/>
  <p:notesSz cx="6858000" cy="9144000"/>
  <p:defaultTextStyle>
    <a:defPPr>
      <a:defRPr lang="en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4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B7E98-DE12-527D-3049-EF8A189C9F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E19782-C8FB-FC35-F4DE-F13A2A71F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922C-3DAC-480A-9F1F-14D65806A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833CF9-FABE-18C9-62A0-ED84DA763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387F10-1F5C-1E57-50D2-DF21150D3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930541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8A175-72BE-AEDB-EA4A-C6816B53B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904AF3-B41D-357F-530D-E69D864AA6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C4F567-5602-47CB-C7D4-E5175180F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FBA95F-85F3-E7BB-A8D2-E3915BA94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7B0915-8831-F85A-1E86-1586D8438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513436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13D4F-5C12-6B7E-6E08-2C0B2E1F7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5BF45-FECA-C241-3020-EAB28EF1F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CEC153-15CB-FDBC-F9A4-93DA3327E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ECDFA-7A83-1B77-A220-37F075A1A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878F7-9A25-216D-7F1C-44C498B9C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697954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3E677-A9D6-85DB-DEF2-21BFB439E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349830-5D88-3BF2-873D-37C574DBC3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77CB81-CB39-3DDD-4AE9-62A7489BCE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E30DC6-FB73-E44C-E4BB-AD5E58FA7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A2E2AA-6721-D810-8DD7-8D916B2CB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49CB4B-58CF-C2EE-AF76-7CB411B65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775985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06342-4904-F86E-55AF-C2B5883E8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48B352-E730-6AFD-014A-EDB8AD66D5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63E81E-C937-A479-E334-4B7B829762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9B9255-E681-2BCE-CE97-69FBD40DEC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7CF393-BB3E-3E19-23E3-CA1C7D9746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2B0E26-8C60-860F-A069-EDE810151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CDD14E-04DB-783F-A3B2-11F2E898C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6C5C8C-6CC3-573F-A175-BF9431B09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057384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E799A-1CED-BBF2-6C75-146F01921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8F798F-D260-5985-A5EA-BC0F17918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EB6310-02A2-DD47-F116-7E927E82E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324BBB-2814-8E04-5351-86A1A19E8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366192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440242-BD15-1442-376E-BA567AA9C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6AFB7D-B112-C4CD-5E5B-CC5D7C819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DC9A8C-AAA7-A074-03FD-3CD45AB9C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020846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12580-623C-E98A-0885-A216FC9C8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B5B1F-0086-1B64-7AF3-4FADAC383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89E74C-A13E-274B-EFF3-AA6C8F16C9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8C5784-CE36-C1F0-3237-75A70BF64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15816E-420B-ADF9-0D46-844DC15E9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42AABF-7205-173D-C3B1-0993BA284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98474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29D56-4403-2B40-8332-FD437E220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141AA1-372A-DDA2-BEF6-AB5DBABBA1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DB7A98-376C-EE78-6BE8-01F3724D7F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51293F-CFA6-9302-73BA-F227CC345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883F47-4B43-DBD2-689F-A291DEB79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1E3FD5-33FA-6FBD-6921-29CEC9980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640144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41F3A-9A6C-0473-B184-1EB479326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0712F2-B8C3-776B-BF83-E18591EA6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C47E5B-CA55-0210-4D2D-4721E0FDE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591E2-3B1A-2749-D026-2E4E716A5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84CBBD-70A5-C74D-C096-28FEDB533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10097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2F0803-0C0E-B43E-A329-C1D85234B2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5D61FB-DD0F-F51F-C8A2-FFDB3189A1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F44CBE-7DC6-DB86-4A84-56F43EC30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171FA4-C6ED-0697-6E18-EA01EB8DD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327D5-1483-186C-A3DA-D70CE5CFD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141094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35AD68-F183-755B-69E8-3D2A15B23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83C798-5E7D-59E1-1F6E-C32A3D8918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C842A-4E3D-3567-EFB3-A1210AC6F7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E76B1-609D-43CB-AAEB-6DD96879154A}" type="datetimeFigureOut">
              <a:rPr lang="en-SE" smtClean="0"/>
              <a:t>2025-05-13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15941F-D82C-7A4B-FB6E-4DB70C0F4F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24F0D-E38B-305C-1370-4E16F2CC77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92D10-CFF6-4549-9274-F271156CB238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67888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iof-saml.sambruk.se/Shibboleth.sso/Metadata" TargetMode="External"/><Relationship Id="rId2" Type="http://schemas.openxmlformats.org/officeDocument/2006/relationships/hyperlink" Target="https://iof-saml-test.sambruk.se/Shibboleth.sso/Metadat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D1799-746B-FF74-D635-824B0827150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Sambruks</a:t>
            </a:r>
            <a:r>
              <a:rPr lang="en-US" dirty="0"/>
              <a:t> </a:t>
            </a:r>
            <a:r>
              <a:rPr lang="en-US" dirty="0" err="1"/>
              <a:t>Multifråga</a:t>
            </a:r>
            <a:r>
              <a:rPr lang="en-US" dirty="0"/>
              <a:t> XL</a:t>
            </a:r>
            <a:br>
              <a:rPr lang="en-US" dirty="0"/>
            </a:br>
            <a:br>
              <a:rPr lang="en-US" sz="1600" dirty="0"/>
            </a:br>
            <a:r>
              <a:rPr lang="en-US" dirty="0" err="1"/>
              <a:t>Inloggning</a:t>
            </a:r>
            <a:r>
              <a:rPr lang="en-US" dirty="0"/>
              <a:t> via SAML</a:t>
            </a:r>
            <a:endParaRPr lang="en-SE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63E059-A8F6-12E3-E38D-2A953CB31DA4}"/>
              </a:ext>
            </a:extLst>
          </p:cNvPr>
          <p:cNvSpPr txBox="1"/>
          <p:nvPr/>
        </p:nvSpPr>
        <p:spPr>
          <a:xfrm>
            <a:off x="6710288" y="6292576"/>
            <a:ext cx="535979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 err="1"/>
              <a:t>MultifragaXL_med_SAML_v2025</a:t>
            </a:r>
            <a:r>
              <a:rPr lang="en-US" sz="1600" dirty="0"/>
              <a:t>-05-13.</a:t>
            </a:r>
            <a:r>
              <a:rPr lang="en-SE" sz="1600" dirty="0"/>
              <a:t>pptx</a:t>
            </a:r>
            <a:r>
              <a:rPr lang="en-US" sz="1600" dirty="0"/>
              <a:t> </a:t>
            </a:r>
            <a:br>
              <a:rPr lang="en-US" sz="1600" dirty="0"/>
            </a:br>
            <a:r>
              <a:rPr lang="en-US" sz="1600" dirty="0"/>
              <a:t>Sven-Håkan Olsson</a:t>
            </a:r>
            <a:endParaRPr lang="en-SE" sz="1600" dirty="0"/>
          </a:p>
        </p:txBody>
      </p:sp>
      <p:pic>
        <p:nvPicPr>
          <p:cNvPr id="2050" name="Picture 2" descr="Logotyp Sambruk">
            <a:extLst>
              <a:ext uri="{FF2B5EF4-FFF2-40B4-BE49-F238E27FC236}">
                <a16:creationId xmlns:a16="http://schemas.microsoft.com/office/drawing/2014/main" id="{9BF17E82-BEBC-D255-4D25-A1030D3A7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7" y="186055"/>
            <a:ext cx="3210860" cy="936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5079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07B49-D5D8-6DC9-2719-C971FBBA7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Inloggning</a:t>
            </a:r>
            <a:r>
              <a:rPr lang="en-US" dirty="0"/>
              <a:t> (</a:t>
            </a:r>
            <a:r>
              <a:rPr lang="en-US" dirty="0" err="1"/>
              <a:t>autentisering</a:t>
            </a:r>
            <a:r>
              <a:rPr lang="en-US" dirty="0"/>
              <a:t> &amp; </a:t>
            </a:r>
            <a:r>
              <a:rPr lang="en-US" dirty="0" err="1"/>
              <a:t>auktorisering</a:t>
            </a:r>
            <a:r>
              <a:rPr lang="en-US" dirty="0"/>
              <a:t>)</a:t>
            </a:r>
            <a:endParaRPr lang="en-S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57A8EF-3071-CF72-3FD8-57A325EDEA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337800" cy="4351338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Vad </a:t>
            </a:r>
            <a:r>
              <a:rPr lang="en-US" dirty="0" err="1"/>
              <a:t>är</a:t>
            </a:r>
            <a:r>
              <a:rPr lang="en-US" dirty="0"/>
              <a:t> </a:t>
            </a:r>
            <a:r>
              <a:rPr lang="en-US" dirty="0" err="1"/>
              <a:t>Multifråga</a:t>
            </a:r>
            <a:r>
              <a:rPr lang="en-US" dirty="0"/>
              <a:t> XL? En </a:t>
            </a:r>
            <a:r>
              <a:rPr lang="en-US" dirty="0" err="1"/>
              <a:t>frågeapplikation</a:t>
            </a:r>
            <a:r>
              <a:rPr lang="en-US" dirty="0"/>
              <a:t> </a:t>
            </a:r>
            <a:r>
              <a:rPr lang="en-US" dirty="0" err="1"/>
              <a:t>som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ställa</a:t>
            </a:r>
            <a:r>
              <a:rPr lang="en-US" dirty="0"/>
              <a:t> </a:t>
            </a:r>
            <a:r>
              <a:rPr lang="en-US" dirty="0" err="1"/>
              <a:t>frågor</a:t>
            </a:r>
            <a:r>
              <a:rPr lang="en-US" dirty="0"/>
              <a:t> till </a:t>
            </a:r>
            <a:r>
              <a:rPr lang="en-US" dirty="0" err="1"/>
              <a:t>olika</a:t>
            </a:r>
            <a:r>
              <a:rPr lang="en-US" dirty="0"/>
              <a:t> </a:t>
            </a:r>
            <a:r>
              <a:rPr lang="en-US" dirty="0" err="1"/>
              <a:t>informationskällor</a:t>
            </a:r>
            <a:r>
              <a:rPr lang="en-US" dirty="0"/>
              <a:t>. Information </a:t>
            </a:r>
            <a:r>
              <a:rPr lang="en-US" dirty="0" err="1"/>
              <a:t>sparas</a:t>
            </a:r>
            <a:r>
              <a:rPr lang="en-US" dirty="0"/>
              <a:t> </a:t>
            </a:r>
            <a:r>
              <a:rPr lang="en-US" dirty="0" err="1"/>
              <a:t>endast</a:t>
            </a:r>
            <a:r>
              <a:rPr lang="en-US" dirty="0"/>
              <a:t> </a:t>
            </a:r>
            <a:r>
              <a:rPr lang="en-US" dirty="0" err="1"/>
              <a:t>temporärt</a:t>
            </a:r>
            <a:r>
              <a:rPr lang="en-US" dirty="0"/>
              <a:t>. Ingen </a:t>
            </a:r>
            <a:r>
              <a:rPr lang="en-US" dirty="0" err="1"/>
              <a:t>uppdateringsfunktionalitet</a:t>
            </a:r>
            <a:r>
              <a:rPr lang="en-US" dirty="0"/>
              <a:t> </a:t>
            </a:r>
            <a:r>
              <a:rPr lang="en-US" dirty="0" err="1"/>
              <a:t>erbjuds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  <a:p>
            <a:r>
              <a:rPr lang="en-US" dirty="0" err="1"/>
              <a:t>Multifråga</a:t>
            </a:r>
            <a:r>
              <a:rPr lang="en-US" dirty="0"/>
              <a:t> </a:t>
            </a:r>
            <a:r>
              <a:rPr lang="en-US" dirty="0" err="1"/>
              <a:t>erbjuder</a:t>
            </a:r>
            <a:r>
              <a:rPr lang="en-US" dirty="0"/>
              <a:t> sedan </a:t>
            </a:r>
            <a:r>
              <a:rPr lang="en-US" dirty="0" err="1"/>
              <a:t>tidigare</a:t>
            </a:r>
            <a:r>
              <a:rPr lang="en-US" dirty="0"/>
              <a:t> </a:t>
            </a:r>
            <a:r>
              <a:rPr lang="en-US" dirty="0" err="1"/>
              <a:t>ett</a:t>
            </a:r>
            <a:r>
              <a:rPr lang="en-US" dirty="0"/>
              <a:t> </a:t>
            </a:r>
            <a:r>
              <a:rPr lang="en-US" dirty="0" err="1"/>
              <a:t>antal</a:t>
            </a:r>
            <a:r>
              <a:rPr lang="en-US" dirty="0"/>
              <a:t> </a:t>
            </a:r>
            <a:r>
              <a:rPr lang="en-US" dirty="0" err="1"/>
              <a:t>olika</a:t>
            </a:r>
            <a:r>
              <a:rPr lang="en-US" dirty="0"/>
              <a:t> </a:t>
            </a:r>
            <a:r>
              <a:rPr lang="en-US" dirty="0" err="1"/>
              <a:t>alternativ</a:t>
            </a:r>
            <a:r>
              <a:rPr lang="en-US" dirty="0"/>
              <a:t> för </a:t>
            </a:r>
            <a:r>
              <a:rPr lang="en-US" dirty="0" err="1"/>
              <a:t>inloggning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webbapplikationen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Som “API-slav-inloggning” under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verksamhetsapplikation</a:t>
            </a:r>
            <a:endParaRPr lang="en-US" dirty="0"/>
          </a:p>
          <a:p>
            <a:pPr lvl="1"/>
            <a:r>
              <a:rPr lang="en-US" dirty="0" err="1"/>
              <a:t>Multifrågas</a:t>
            </a:r>
            <a:r>
              <a:rPr lang="en-US" dirty="0"/>
              <a:t> </a:t>
            </a:r>
            <a:r>
              <a:rPr lang="en-US" dirty="0" err="1"/>
              <a:t>s.k.</a:t>
            </a:r>
            <a:r>
              <a:rPr lang="en-US" dirty="0"/>
              <a:t> </a:t>
            </a:r>
            <a:r>
              <a:rPr lang="en-US" dirty="0" err="1"/>
              <a:t>Inloggningskomponent</a:t>
            </a:r>
            <a:r>
              <a:rPr lang="en-US" dirty="0"/>
              <a:t> (</a:t>
            </a:r>
            <a:r>
              <a:rPr lang="en-US" dirty="0" err="1"/>
              <a:t>installeras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kommunens</a:t>
            </a:r>
            <a:r>
              <a:rPr lang="en-US" dirty="0"/>
              <a:t> </a:t>
            </a:r>
            <a:r>
              <a:rPr lang="en-US" dirty="0" err="1"/>
              <a:t>nät</a:t>
            </a:r>
            <a:r>
              <a:rPr lang="en-US" dirty="0"/>
              <a:t> </a:t>
            </a:r>
            <a:r>
              <a:rPr lang="en-US" dirty="0" err="1"/>
              <a:t>och</a:t>
            </a:r>
            <a:r>
              <a:rPr lang="en-US" dirty="0"/>
              <a:t> </a:t>
            </a:r>
            <a:r>
              <a:rPr lang="en-US" dirty="0" err="1"/>
              <a:t>frågar</a:t>
            </a:r>
            <a:r>
              <a:rPr lang="en-US" dirty="0"/>
              <a:t> </a:t>
            </a:r>
            <a:r>
              <a:rPr lang="en-US" dirty="0" err="1"/>
              <a:t>kommunens</a:t>
            </a:r>
            <a:r>
              <a:rPr lang="en-US" dirty="0"/>
              <a:t> AD) </a:t>
            </a:r>
          </a:p>
          <a:p>
            <a:pPr lvl="1"/>
            <a:r>
              <a:rPr lang="en-US" dirty="0" err="1"/>
              <a:t>Ett</a:t>
            </a:r>
            <a:r>
              <a:rPr lang="en-US" dirty="0"/>
              <a:t> </a:t>
            </a:r>
            <a:r>
              <a:rPr lang="en-US" dirty="0" err="1"/>
              <a:t>inbyggt</a:t>
            </a:r>
            <a:r>
              <a:rPr lang="en-US" dirty="0"/>
              <a:t>, </a:t>
            </a:r>
            <a:r>
              <a:rPr lang="en-US" dirty="0" err="1"/>
              <a:t>enkelt</a:t>
            </a:r>
            <a:r>
              <a:rPr lang="en-US" dirty="0"/>
              <a:t> </a:t>
            </a:r>
            <a:r>
              <a:rPr lang="en-US" dirty="0" err="1"/>
              <a:t>användarregister</a:t>
            </a:r>
            <a:r>
              <a:rPr lang="en-US" dirty="0"/>
              <a:t> </a:t>
            </a:r>
          </a:p>
          <a:p>
            <a:pPr lvl="1"/>
            <a:r>
              <a:rPr lang="en-US" dirty="0" err="1"/>
              <a:t>Federering</a:t>
            </a:r>
            <a:r>
              <a:rPr lang="en-US" dirty="0"/>
              <a:t> med </a:t>
            </a:r>
            <a:r>
              <a:rPr lang="en-US" b="1" dirty="0"/>
              <a:t>SAML </a:t>
            </a:r>
            <a:r>
              <a:rPr lang="en-US" b="1" dirty="0" err="1"/>
              <a:t>v2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  <a:p>
            <a:r>
              <a:rPr lang="en-US" dirty="0"/>
              <a:t>Vi </a:t>
            </a:r>
            <a:r>
              <a:rPr lang="en-US" dirty="0" err="1"/>
              <a:t>tror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det </a:t>
            </a:r>
            <a:r>
              <a:rPr lang="en-US" b="1" dirty="0" err="1"/>
              <a:t>vanligaste</a:t>
            </a:r>
            <a:r>
              <a:rPr lang="en-US" b="1" dirty="0"/>
              <a:t> </a:t>
            </a:r>
            <a:r>
              <a:rPr lang="en-US" b="1" dirty="0" err="1"/>
              <a:t>kommer</a:t>
            </a:r>
            <a:r>
              <a:rPr lang="en-US" b="1" dirty="0"/>
              <a:t> </a:t>
            </a:r>
            <a:r>
              <a:rPr lang="en-US" b="1" dirty="0" err="1"/>
              <a:t>att</a:t>
            </a:r>
            <a:r>
              <a:rPr lang="en-US" b="1" dirty="0"/>
              <a:t> </a:t>
            </a:r>
            <a:r>
              <a:rPr lang="en-US" b="1" dirty="0" err="1"/>
              <a:t>vara</a:t>
            </a:r>
            <a:r>
              <a:rPr lang="en-US" b="1" dirty="0"/>
              <a:t> SAML </a:t>
            </a:r>
            <a:r>
              <a:rPr lang="en-US" b="1" dirty="0" err="1"/>
              <a:t>v2</a:t>
            </a:r>
            <a:r>
              <a:rPr lang="en-US" dirty="0"/>
              <a:t>, </a:t>
            </a:r>
            <a:r>
              <a:rPr lang="en-US" dirty="0" err="1"/>
              <a:t>där</a:t>
            </a:r>
            <a:r>
              <a:rPr lang="en-US" dirty="0"/>
              <a:t> </a:t>
            </a:r>
            <a:r>
              <a:rPr lang="en-US" dirty="0" err="1"/>
              <a:t>kommunen</a:t>
            </a:r>
            <a:r>
              <a:rPr lang="en-US" dirty="0"/>
              <a:t> </a:t>
            </a:r>
            <a:r>
              <a:rPr lang="en-US" dirty="0" err="1"/>
              <a:t>tillhandahåller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IdP (Identity Provider) </a:t>
            </a:r>
            <a:r>
              <a:rPr lang="en-US" dirty="0" err="1"/>
              <a:t>och</a:t>
            </a:r>
            <a:r>
              <a:rPr lang="en-US" dirty="0"/>
              <a:t> </a:t>
            </a:r>
            <a:r>
              <a:rPr lang="en-US" dirty="0" err="1"/>
              <a:t>Multifråga</a:t>
            </a:r>
            <a:r>
              <a:rPr lang="en-US" dirty="0"/>
              <a:t> </a:t>
            </a:r>
            <a:r>
              <a:rPr lang="en-US" dirty="0" err="1"/>
              <a:t>utgör</a:t>
            </a:r>
            <a:r>
              <a:rPr lang="en-US" dirty="0"/>
              <a:t> SP (Service Provider). </a:t>
            </a:r>
            <a:r>
              <a:rPr lang="en-US" dirty="0" err="1"/>
              <a:t>Därav</a:t>
            </a:r>
            <a:r>
              <a:rPr lang="en-US" dirty="0"/>
              <a:t> </a:t>
            </a:r>
            <a:r>
              <a:rPr lang="en-US" dirty="0" err="1"/>
              <a:t>föreliggande</a:t>
            </a:r>
            <a:r>
              <a:rPr lang="en-US" dirty="0"/>
              <a:t> </a:t>
            </a:r>
            <a:r>
              <a:rPr lang="en-US" dirty="0" err="1"/>
              <a:t>korta</a:t>
            </a:r>
            <a:r>
              <a:rPr lang="en-US" dirty="0"/>
              <a:t> </a:t>
            </a:r>
            <a:r>
              <a:rPr lang="en-US" dirty="0" err="1"/>
              <a:t>dokument</a:t>
            </a:r>
            <a:r>
              <a:rPr lang="en-US" dirty="0"/>
              <a:t>. </a:t>
            </a:r>
            <a:r>
              <a:rPr lang="en-US" dirty="0" err="1"/>
              <a:t>Önskas</a:t>
            </a:r>
            <a:r>
              <a:rPr lang="en-US" dirty="0"/>
              <a:t> </a:t>
            </a:r>
            <a:r>
              <a:rPr lang="en-US" dirty="0" err="1"/>
              <a:t>ytterligare</a:t>
            </a:r>
            <a:r>
              <a:rPr lang="en-US" dirty="0"/>
              <a:t> </a:t>
            </a:r>
            <a:r>
              <a:rPr lang="en-US" dirty="0" err="1"/>
              <a:t>detaljerad</a:t>
            </a:r>
            <a:r>
              <a:rPr lang="en-US" dirty="0"/>
              <a:t> info, </a:t>
            </a:r>
            <a:r>
              <a:rPr lang="en-US" dirty="0" err="1"/>
              <a:t>samt</a:t>
            </a:r>
            <a:r>
              <a:rPr lang="en-US" dirty="0"/>
              <a:t> </a:t>
            </a:r>
            <a:r>
              <a:rPr lang="en-US" dirty="0" err="1"/>
              <a:t>även</a:t>
            </a:r>
            <a:r>
              <a:rPr lang="en-US" dirty="0"/>
              <a:t> om </a:t>
            </a:r>
            <a:r>
              <a:rPr lang="en-US" dirty="0" err="1"/>
              <a:t>alternativen</a:t>
            </a:r>
            <a:r>
              <a:rPr lang="en-US" dirty="0"/>
              <a:t>, se </a:t>
            </a:r>
            <a:r>
              <a:rPr lang="en-US" dirty="0" err="1"/>
              <a:t>dokumenten</a:t>
            </a:r>
            <a:r>
              <a:rPr lang="en-US" dirty="0"/>
              <a:t>:</a:t>
            </a:r>
          </a:p>
          <a:p>
            <a:pPr lvl="1"/>
            <a:r>
              <a:rPr lang="sv-SE" dirty="0" err="1"/>
              <a:t>Samdriftad_Multifraga_sakerhet_integritet_v5_2021</a:t>
            </a:r>
            <a:r>
              <a:rPr lang="sv-SE" dirty="0"/>
              <a:t>-07-14 (eller nyare)</a:t>
            </a:r>
          </a:p>
          <a:p>
            <a:pPr lvl="1"/>
            <a:r>
              <a:rPr lang="en-US" dirty="0" err="1"/>
              <a:t>Inloggningskomponent_installationsvagledn_v6_2023</a:t>
            </a:r>
            <a:r>
              <a:rPr lang="en-US" dirty="0"/>
              <a:t>-05-30 (</a:t>
            </a:r>
            <a:r>
              <a:rPr lang="en-US" dirty="0" err="1"/>
              <a:t>eller</a:t>
            </a:r>
            <a:r>
              <a:rPr lang="en-US" dirty="0"/>
              <a:t> </a:t>
            </a:r>
            <a:r>
              <a:rPr lang="en-US" dirty="0" err="1"/>
              <a:t>nyare</a:t>
            </a:r>
            <a:r>
              <a:rPr lang="en-US" dirty="0"/>
              <a:t>)</a:t>
            </a:r>
            <a:br>
              <a:rPr lang="en-US" dirty="0"/>
            </a:br>
            <a:r>
              <a:rPr lang="en-US" dirty="0"/>
              <a:t> </a:t>
            </a:r>
          </a:p>
          <a:p>
            <a:r>
              <a:rPr lang="en-US" dirty="0"/>
              <a:t>(Det </a:t>
            </a:r>
            <a:r>
              <a:rPr lang="en-US" dirty="0" err="1"/>
              <a:t>finns</a:t>
            </a:r>
            <a:r>
              <a:rPr lang="en-US" dirty="0"/>
              <a:t> </a:t>
            </a:r>
            <a:r>
              <a:rPr lang="en-US" dirty="0" err="1"/>
              <a:t>även</a:t>
            </a:r>
            <a:r>
              <a:rPr lang="en-US" dirty="0"/>
              <a:t> </a:t>
            </a:r>
            <a:r>
              <a:rPr lang="en-US" dirty="0" err="1"/>
              <a:t>rena</a:t>
            </a:r>
            <a:r>
              <a:rPr lang="en-US" dirty="0"/>
              <a:t> </a:t>
            </a:r>
            <a:r>
              <a:rPr lang="en-US" dirty="0" err="1"/>
              <a:t>API:er</a:t>
            </a:r>
            <a:r>
              <a:rPr lang="en-US" dirty="0"/>
              <a:t> men de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annan</a:t>
            </a:r>
            <a:r>
              <a:rPr lang="en-US" dirty="0"/>
              <a:t> </a:t>
            </a:r>
            <a:r>
              <a:rPr lang="en-US" dirty="0" err="1"/>
              <a:t>säkerhetshantering</a:t>
            </a:r>
            <a:r>
              <a:rPr lang="en-US" dirty="0"/>
              <a:t>.)</a:t>
            </a:r>
          </a:p>
          <a:p>
            <a:endParaRPr lang="en-US" dirty="0"/>
          </a:p>
          <a:p>
            <a:endParaRPr lang="en-US" dirty="0"/>
          </a:p>
          <a:p>
            <a:endParaRPr lang="en-SE" dirty="0"/>
          </a:p>
        </p:txBody>
      </p:sp>
    </p:spTree>
    <p:extLst>
      <p:ext uri="{BB962C8B-B14F-4D97-AF65-F5344CB8AC3E}">
        <p14:creationId xmlns:p14="http://schemas.microsoft.com/office/powerpoint/2010/main" val="4012895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ED619-3AB3-9F9D-E4E8-325BA3D5F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Sekvens</a:t>
            </a:r>
            <a:r>
              <a:rPr lang="en-GB" dirty="0"/>
              <a:t> vi </a:t>
            </a:r>
            <a:r>
              <a:rPr lang="en-GB" dirty="0" err="1"/>
              <a:t>brukar</a:t>
            </a:r>
            <a:r>
              <a:rPr lang="en-GB" dirty="0"/>
              <a:t> </a:t>
            </a:r>
            <a:r>
              <a:rPr lang="en-GB" dirty="0" err="1"/>
              <a:t>använda</a:t>
            </a:r>
            <a:endParaRPr lang="en-S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BBF49-29C4-6C3C-627C-EA4661EE40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sv-SE" dirty="0"/>
              <a:t>Användaren surfar först till vår sajt</a:t>
            </a:r>
          </a:p>
          <a:p>
            <a:pPr marL="514350" indent="-514350">
              <a:buFont typeface="+mj-lt"/>
              <a:buAutoNum type="arabicPeriod"/>
            </a:pPr>
            <a:r>
              <a:rPr lang="sv-SE" dirty="0"/>
              <a:t>Vår SP (Shibboleth) gör redirect till kommunens IdP</a:t>
            </a:r>
          </a:p>
          <a:p>
            <a:pPr marL="514350" indent="-514350">
              <a:buFont typeface="+mj-lt"/>
              <a:buAutoNum type="arabicPeriod"/>
            </a:pPr>
            <a:r>
              <a:rPr lang="sv-SE" dirty="0"/>
              <a:t>Efter godkännande där gör IdP:n redirect tillbaka till oss</a:t>
            </a:r>
          </a:p>
          <a:p>
            <a:pPr lvl="1"/>
            <a:r>
              <a:rPr lang="sv-SE" dirty="0"/>
              <a:t>Därvid medskickas assertions (claims) varav de viktigaste är användar-id och vissa grupptillhörigheter (som ska ge rättigheter i Multifråga)</a:t>
            </a:r>
          </a:p>
          <a:p>
            <a:pPr marL="514350" indent="-514350">
              <a:buFont typeface="+mj-lt"/>
              <a:buAutoNum type="arabicPeriod"/>
            </a:pPr>
            <a:r>
              <a:rPr lang="sv-SE" dirty="0"/>
              <a:t>Användaren hamnar sedan automatiskt hos Multifråga</a:t>
            </a:r>
          </a:p>
          <a:p>
            <a:pPr marL="514350" indent="-514350">
              <a:buFont typeface="+mj-lt"/>
              <a:buAutoNum type="arabicPeriod"/>
            </a:pPr>
            <a:r>
              <a:rPr lang="sv-SE" dirty="0"/>
              <a:t>Multifrågas roll/rättighetssystem tar vid</a:t>
            </a:r>
            <a:endParaRPr lang="en-SE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CB881A-1E17-C76C-C9B0-9E6D223F222A}"/>
              </a:ext>
            </a:extLst>
          </p:cNvPr>
          <p:cNvSpPr txBox="1"/>
          <p:nvPr/>
        </p:nvSpPr>
        <p:spPr>
          <a:xfrm>
            <a:off x="330198" y="615686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sz="1400" i="1" dirty="0"/>
              <a:t>Se motsvarande sekvensnummer på nästa bild</a:t>
            </a:r>
            <a:endParaRPr lang="en-SE" sz="1400" i="1" dirty="0"/>
          </a:p>
        </p:txBody>
      </p:sp>
    </p:spTree>
    <p:extLst>
      <p:ext uri="{BB962C8B-B14F-4D97-AF65-F5344CB8AC3E}">
        <p14:creationId xmlns:p14="http://schemas.microsoft.com/office/powerpoint/2010/main" val="4293934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id="{B9B76B9A-2C67-590F-7AAB-1421F9395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901" y="100668"/>
            <a:ext cx="67131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800" dirty="0"/>
              <a:t>Multifråga – </a:t>
            </a:r>
            <a:r>
              <a:rPr lang="sv-SE" altLang="en-US" sz="1800" dirty="0" err="1"/>
              <a:t>SAML</a:t>
            </a:r>
            <a:r>
              <a:rPr lang="sv-SE" altLang="en-US" sz="1800" dirty="0"/>
              <a:t>-autentisering via Sambruks SP-adapter </a:t>
            </a:r>
            <a:r>
              <a:rPr lang="sv-SE" altLang="en-US" sz="1800" dirty="0" err="1"/>
              <a:t>InloggKomp</a:t>
            </a:r>
            <a:endParaRPr lang="sv-SE" altLang="en-US" sz="1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02041F-3945-8C55-5DB5-7837F9CF0504}"/>
              </a:ext>
            </a:extLst>
          </p:cNvPr>
          <p:cNvSpPr/>
          <p:nvPr/>
        </p:nvSpPr>
        <p:spPr>
          <a:xfrm>
            <a:off x="6381460" y="2769115"/>
            <a:ext cx="920750" cy="1270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v-SE" dirty="0">
              <a:solidFill>
                <a:schemeClr val="tx1"/>
              </a:solidFill>
            </a:endParaRP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67A50617-2D34-5D8A-246A-2A96BE1F6D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7823" y="2883415"/>
            <a:ext cx="7604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/>
              <a:t>Multi-</a:t>
            </a:r>
            <a:br>
              <a:rPr lang="sv-SE" altLang="en-US" sz="1400"/>
            </a:br>
            <a:r>
              <a:rPr lang="sv-SE" altLang="en-US" sz="1400"/>
              <a:t>fråga XL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3A0141-66DE-AC23-A0D1-766F6AD02519}"/>
              </a:ext>
            </a:extLst>
          </p:cNvPr>
          <p:cNvSpPr/>
          <p:nvPr/>
        </p:nvSpPr>
        <p:spPr>
          <a:xfrm>
            <a:off x="1707860" y="2546865"/>
            <a:ext cx="1447800" cy="1828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v-SE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907EB2-A3FF-1CA0-621F-263498CD8C76}"/>
              </a:ext>
            </a:extLst>
          </p:cNvPr>
          <p:cNvSpPr/>
          <p:nvPr/>
        </p:nvSpPr>
        <p:spPr>
          <a:xfrm>
            <a:off x="2241260" y="3080265"/>
            <a:ext cx="685800" cy="1143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v-SE" dirty="0">
              <a:solidFill>
                <a:schemeClr val="tx1"/>
              </a:solidFill>
            </a:endParaRPr>
          </a:p>
        </p:txBody>
      </p:sp>
      <p:sp>
        <p:nvSpPr>
          <p:cNvPr id="9" name="TextBox 15">
            <a:extLst>
              <a:ext uri="{FF2B5EF4-FFF2-40B4-BE49-F238E27FC236}">
                <a16:creationId xmlns:a16="http://schemas.microsoft.com/office/drawing/2014/main" id="{BCBAAB21-33D2-EB84-DBE2-78E38576A6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0148" y="3080265"/>
            <a:ext cx="6969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/>
              <a:t>MM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/>
              <a:t>Sender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E1B12E9-EAAB-6342-28D5-C121F7CA1782}"/>
              </a:ext>
            </a:extLst>
          </p:cNvPr>
          <p:cNvSpPr/>
          <p:nvPr/>
        </p:nvSpPr>
        <p:spPr>
          <a:xfrm>
            <a:off x="9265947" y="1424503"/>
            <a:ext cx="1153399" cy="39560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v-SE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C379E1B-09CE-AC51-0EE8-FC8597C6C798}"/>
              </a:ext>
            </a:extLst>
          </p:cNvPr>
          <p:cNvSpPr/>
          <p:nvPr/>
        </p:nvSpPr>
        <p:spPr>
          <a:xfrm>
            <a:off x="9418347" y="1578490"/>
            <a:ext cx="1153399" cy="39544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v-SE" dirty="0">
              <a:solidFill>
                <a:schemeClr val="tx1"/>
              </a:solidFill>
            </a:endParaRPr>
          </a:p>
        </p:txBody>
      </p:sp>
      <p:sp>
        <p:nvSpPr>
          <p:cNvPr id="12" name="TextBox 18">
            <a:extLst>
              <a:ext uri="{FF2B5EF4-FFF2-40B4-BE49-F238E27FC236}">
                <a16:creationId xmlns:a16="http://schemas.microsoft.com/office/drawing/2014/main" id="{6554F322-FE14-EEC0-A439-3B0E5B91B1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92948" y="2180153"/>
            <a:ext cx="974498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 dirty="0"/>
              <a:t>Myndig-</a:t>
            </a:r>
            <a:br>
              <a:rPr lang="sv-SE" altLang="en-US" sz="1400" dirty="0"/>
            </a:br>
            <a:r>
              <a:rPr lang="sv-SE" altLang="en-US" sz="1400" dirty="0"/>
              <a:t>hets-</a:t>
            </a:r>
            <a:br>
              <a:rPr lang="sv-SE" altLang="en-US" sz="1400" dirty="0"/>
            </a:br>
            <a:r>
              <a:rPr lang="sv-SE" altLang="en-US" sz="1400" dirty="0"/>
              <a:t>info mm:</a:t>
            </a:r>
            <a:br>
              <a:rPr lang="sv-SE" altLang="en-US" sz="1400" dirty="0"/>
            </a:br>
            <a:br>
              <a:rPr lang="sv-SE" altLang="en-US" sz="1400" dirty="0"/>
            </a:br>
            <a:r>
              <a:rPr lang="sv-SE" altLang="en-US" sz="1400" dirty="0"/>
              <a:t>SSBTEK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 dirty="0"/>
              <a:t>FK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 dirty="0"/>
              <a:t>SKV</a:t>
            </a:r>
            <a:br>
              <a:rPr lang="sv-SE" altLang="en-US" sz="1400" dirty="0"/>
            </a:br>
            <a:r>
              <a:rPr lang="sv-SE" altLang="en-US" sz="1400" dirty="0"/>
              <a:t>SCB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 dirty="0"/>
              <a:t>Bolagsv.</a:t>
            </a:r>
            <a:br>
              <a:rPr lang="sv-SE" altLang="en-US" sz="1400" dirty="0"/>
            </a:br>
            <a:r>
              <a:rPr lang="sv-SE" altLang="en-US" sz="1400" dirty="0" err="1"/>
              <a:t>Populus</a:t>
            </a:r>
            <a:endParaRPr lang="sv-SE" altLang="en-US" sz="1400" dirty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 dirty="0"/>
              <a:t>Bilpriser.se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 dirty="0"/>
              <a:t>Syna.se</a:t>
            </a:r>
            <a:br>
              <a:rPr lang="sv-SE" altLang="en-US" sz="1400" dirty="0"/>
            </a:br>
            <a:r>
              <a:rPr lang="sv-SE" altLang="en-US" sz="1600" b="1" dirty="0"/>
              <a:t>. . .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632BB4B-14C6-FC79-8632-34D66BD8E09C}"/>
              </a:ext>
            </a:extLst>
          </p:cNvPr>
          <p:cNvCxnSpPr>
            <a:cxnSpLocks/>
            <a:stCxn id="5" idx="3"/>
            <a:endCxn id="10" idx="1"/>
          </p:cNvCxnSpPr>
          <p:nvPr/>
        </p:nvCxnSpPr>
        <p:spPr>
          <a:xfrm flipV="1">
            <a:off x="7302210" y="3402528"/>
            <a:ext cx="1963737" cy="1587"/>
          </a:xfrm>
          <a:prstGeom prst="straightConnector1">
            <a:avLst/>
          </a:prstGeom>
          <a:ln>
            <a:headEnd type="none" w="med" len="med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A3CBF1C0-6D78-0822-14C6-1C70AB7CE47D}"/>
              </a:ext>
            </a:extLst>
          </p:cNvPr>
          <p:cNvSpPr/>
          <p:nvPr/>
        </p:nvSpPr>
        <p:spPr>
          <a:xfrm>
            <a:off x="1860260" y="2699265"/>
            <a:ext cx="1447800" cy="1828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v-SE" dirty="0">
              <a:solidFill>
                <a:schemeClr val="tx1"/>
              </a:solidFill>
            </a:endParaRPr>
          </a:p>
        </p:txBody>
      </p:sp>
      <p:sp>
        <p:nvSpPr>
          <p:cNvPr id="15" name="TextBox 26">
            <a:extLst>
              <a:ext uri="{FF2B5EF4-FFF2-40B4-BE49-F238E27FC236}">
                <a16:creationId xmlns:a16="http://schemas.microsoft.com/office/drawing/2014/main" id="{01A5B41E-7C44-BD8C-A49B-BBBFCD48D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0260" y="2699265"/>
            <a:ext cx="884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/>
              <a:t>Kommun 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34C16FB-71C2-78BD-8B5C-4A8429B03A82}"/>
              </a:ext>
            </a:extLst>
          </p:cNvPr>
          <p:cNvCxnSpPr>
            <a:cxnSpLocks/>
            <a:endCxn id="28" idx="0"/>
          </p:cNvCxnSpPr>
          <p:nvPr/>
        </p:nvCxnSpPr>
        <p:spPr>
          <a:xfrm>
            <a:off x="4630448" y="3412053"/>
            <a:ext cx="558800" cy="473075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39">
            <a:extLst>
              <a:ext uri="{FF2B5EF4-FFF2-40B4-BE49-F238E27FC236}">
                <a16:creationId xmlns:a16="http://schemas.microsoft.com/office/drawing/2014/main" id="{7446E7CC-9E3E-9F26-71EC-BC32D109E8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0898" y="3146940"/>
            <a:ext cx="663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 i="1"/>
              <a:t>Webb-</a:t>
            </a:r>
            <a:br>
              <a:rPr lang="sv-SE" altLang="en-US" sz="1400" i="1"/>
            </a:br>
            <a:r>
              <a:rPr lang="sv-SE" altLang="en-US" sz="1400" i="1"/>
              <a:t>läsare</a:t>
            </a:r>
          </a:p>
        </p:txBody>
      </p:sp>
      <p:sp>
        <p:nvSpPr>
          <p:cNvPr id="18" name="Flowchart: Magnetic Disk 17">
            <a:extLst>
              <a:ext uri="{FF2B5EF4-FFF2-40B4-BE49-F238E27FC236}">
                <a16:creationId xmlns:a16="http://schemas.microsoft.com/office/drawing/2014/main" id="{323F285C-0FE0-5F67-39F9-77C045D5EDE5}"/>
              </a:ext>
            </a:extLst>
          </p:cNvPr>
          <p:cNvSpPr/>
          <p:nvPr/>
        </p:nvSpPr>
        <p:spPr>
          <a:xfrm>
            <a:off x="2679410" y="4039115"/>
            <a:ext cx="247650" cy="20320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v-SE"/>
          </a:p>
        </p:txBody>
      </p:sp>
      <p:sp>
        <p:nvSpPr>
          <p:cNvPr id="19" name="TextBox 41">
            <a:extLst>
              <a:ext uri="{FF2B5EF4-FFF2-40B4-BE49-F238E27FC236}">
                <a16:creationId xmlns:a16="http://schemas.microsoft.com/office/drawing/2014/main" id="{71B22252-31DB-FDE9-34F8-D35BAEB4BA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5910" y="4208978"/>
            <a:ext cx="3984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/>
              <a:t>AD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239EAE5-5515-3B24-871C-39FABF92F20E}"/>
              </a:ext>
            </a:extLst>
          </p:cNvPr>
          <p:cNvCxnSpPr/>
          <p:nvPr/>
        </p:nvCxnSpPr>
        <p:spPr>
          <a:xfrm>
            <a:off x="2806410" y="3874015"/>
            <a:ext cx="0" cy="177800"/>
          </a:xfrm>
          <a:prstGeom prst="straightConnector1">
            <a:avLst/>
          </a:prstGeom>
          <a:ln w="952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B8F0ECDF-0243-17A0-E97D-235383D28FB8}"/>
              </a:ext>
            </a:extLst>
          </p:cNvPr>
          <p:cNvSpPr/>
          <p:nvPr/>
        </p:nvSpPr>
        <p:spPr>
          <a:xfrm>
            <a:off x="2706398" y="3653353"/>
            <a:ext cx="212725" cy="204787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v-SE" dirty="0">
              <a:solidFill>
                <a:schemeClr val="tx1"/>
              </a:solidFill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524228A-70A4-D6DA-53D1-4FCDBA6AF5C3}"/>
              </a:ext>
            </a:extLst>
          </p:cNvPr>
          <p:cNvCxnSpPr/>
          <p:nvPr/>
        </p:nvCxnSpPr>
        <p:spPr>
          <a:xfrm>
            <a:off x="2646073" y="3399353"/>
            <a:ext cx="166687" cy="2365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5908777-D745-261F-F4B9-AC144F3D028E}"/>
              </a:ext>
            </a:extLst>
          </p:cNvPr>
          <p:cNvCxnSpPr/>
          <p:nvPr/>
        </p:nvCxnSpPr>
        <p:spPr>
          <a:xfrm flipH="1">
            <a:off x="2806410" y="3383478"/>
            <a:ext cx="166688" cy="2349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ounded Rectangular Callout 47">
            <a:extLst>
              <a:ext uri="{FF2B5EF4-FFF2-40B4-BE49-F238E27FC236}">
                <a16:creationId xmlns:a16="http://schemas.microsoft.com/office/drawing/2014/main" id="{CA18265E-3CA2-35B4-4C13-B09840478BF3}"/>
              </a:ext>
            </a:extLst>
          </p:cNvPr>
          <p:cNvSpPr/>
          <p:nvPr/>
        </p:nvSpPr>
        <p:spPr>
          <a:xfrm>
            <a:off x="5198554" y="1864760"/>
            <a:ext cx="1250950" cy="712936"/>
          </a:xfrm>
          <a:prstGeom prst="wedgeRoundRectCallout">
            <a:avLst>
              <a:gd name="adj1" fmla="val 18606"/>
              <a:gd name="adj2" fmla="val 153036"/>
              <a:gd name="adj3" fmla="val 16667"/>
            </a:avLst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1400" i="1" dirty="0" err="1">
                <a:solidFill>
                  <a:prstClr val="black"/>
                </a:solidFill>
              </a:rPr>
              <a:t>InloggKomp:s”token</a:t>
            </a:r>
            <a:r>
              <a:rPr lang="sv-SE" sz="1400" i="1" dirty="0">
                <a:solidFill>
                  <a:prstClr val="black"/>
                </a:solidFill>
              </a:rPr>
              <a:t>”, för </a:t>
            </a:r>
            <a:br>
              <a:rPr lang="sv-SE" sz="1400" i="1" dirty="0">
                <a:solidFill>
                  <a:prstClr val="black"/>
                </a:solidFill>
              </a:rPr>
            </a:br>
            <a:r>
              <a:rPr lang="sv-SE" sz="1400" i="1" dirty="0">
                <a:solidFill>
                  <a:prstClr val="black"/>
                </a:solidFill>
              </a:rPr>
              <a:t>autentisering</a:t>
            </a:r>
            <a:endParaRPr lang="sv-SE" sz="2000" i="1" dirty="0">
              <a:solidFill>
                <a:schemeClr val="tx1"/>
              </a:solidFill>
            </a:endParaRPr>
          </a:p>
        </p:txBody>
      </p:sp>
      <p:sp>
        <p:nvSpPr>
          <p:cNvPr id="25" name="Rounded Rectangular Callout 48">
            <a:extLst>
              <a:ext uri="{FF2B5EF4-FFF2-40B4-BE49-F238E27FC236}">
                <a16:creationId xmlns:a16="http://schemas.microsoft.com/office/drawing/2014/main" id="{54F71E7F-6F4A-D22A-5EEC-5967E14627D3}"/>
              </a:ext>
            </a:extLst>
          </p:cNvPr>
          <p:cNvSpPr/>
          <p:nvPr/>
        </p:nvSpPr>
        <p:spPr>
          <a:xfrm>
            <a:off x="3121382" y="5683622"/>
            <a:ext cx="1312862" cy="630718"/>
          </a:xfrm>
          <a:prstGeom prst="wedgeRoundRectCallout">
            <a:avLst>
              <a:gd name="adj1" fmla="val -62126"/>
              <a:gd name="adj2" fmla="val -330691"/>
              <a:gd name="adj3" fmla="val 16667"/>
            </a:avLst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1400" i="1" dirty="0">
                <a:solidFill>
                  <a:prstClr val="black"/>
                </a:solidFill>
              </a:rPr>
              <a:t>Kommunens </a:t>
            </a:r>
            <a:br>
              <a:rPr lang="sv-SE" sz="1400" i="1" dirty="0">
                <a:solidFill>
                  <a:prstClr val="black"/>
                </a:solidFill>
              </a:rPr>
            </a:br>
            <a:r>
              <a:rPr lang="sv-SE" sz="1400" i="1" dirty="0" err="1">
                <a:solidFill>
                  <a:prstClr val="black"/>
                </a:solidFill>
              </a:rPr>
              <a:t>SAML-IdP</a:t>
            </a:r>
            <a:r>
              <a:rPr lang="sv-SE" sz="1400" i="1" dirty="0">
                <a:solidFill>
                  <a:prstClr val="black"/>
                </a:solidFill>
              </a:rPr>
              <a:t> </a:t>
            </a:r>
            <a:endParaRPr lang="sv-SE" sz="2000" i="1" dirty="0">
              <a:solidFill>
                <a:schemeClr val="tx1"/>
              </a:solidFill>
            </a:endParaRPr>
          </a:p>
        </p:txBody>
      </p:sp>
      <p:sp>
        <p:nvSpPr>
          <p:cNvPr id="26" name="Rectangle 52">
            <a:extLst>
              <a:ext uri="{FF2B5EF4-FFF2-40B4-BE49-F238E27FC236}">
                <a16:creationId xmlns:a16="http://schemas.microsoft.com/office/drawing/2014/main" id="{4A0D17D6-E233-8C56-1465-E6B2C23E9C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7291" y="510767"/>
            <a:ext cx="29252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 dirty="0" err="1">
                <a:solidFill>
                  <a:srgbClr val="000000"/>
                </a:solidFill>
              </a:rPr>
              <a:t>Samdriftning</a:t>
            </a:r>
            <a:r>
              <a:rPr lang="sv-SE" altLang="en-US" sz="1400" dirty="0">
                <a:solidFill>
                  <a:srgbClr val="000000"/>
                </a:solidFill>
              </a:rPr>
              <a:t> i gemensamt projekt inom Föreningen Sambruk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2C8B707-2183-0287-3B87-468089621767}"/>
              </a:ext>
            </a:extLst>
          </p:cNvPr>
          <p:cNvSpPr/>
          <p:nvPr/>
        </p:nvSpPr>
        <p:spPr>
          <a:xfrm>
            <a:off x="4579648" y="3885128"/>
            <a:ext cx="1217612" cy="93345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v-SE" dirty="0">
              <a:solidFill>
                <a:schemeClr val="tx1"/>
              </a:solidFill>
            </a:endParaRPr>
          </a:p>
        </p:txBody>
      </p:sp>
      <p:sp>
        <p:nvSpPr>
          <p:cNvPr id="29" name="TextBox 12">
            <a:extLst>
              <a:ext uri="{FF2B5EF4-FFF2-40B4-BE49-F238E27FC236}">
                <a16:creationId xmlns:a16="http://schemas.microsoft.com/office/drawing/2014/main" id="{81093271-7CEF-FBC7-0B96-B346CB461F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4898" y="3980378"/>
            <a:ext cx="10541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v-SE" altLang="en-US" sz="1400"/>
              <a:t>Shibboleth</a:t>
            </a:r>
            <a:br>
              <a:rPr lang="sv-SE" altLang="en-US" sz="1400"/>
            </a:br>
            <a:r>
              <a:rPr lang="sv-SE" altLang="en-US" sz="1400"/>
              <a:t> --------------</a:t>
            </a:r>
            <a:br>
              <a:rPr lang="sv-SE" altLang="en-US" sz="1400"/>
            </a:br>
            <a:r>
              <a:rPr lang="sv-SE" altLang="en-US" sz="1400"/>
              <a:t>InloggKomp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3E9B48AA-3B56-4E47-1AE9-ED762A2E4911}"/>
              </a:ext>
            </a:extLst>
          </p:cNvPr>
          <p:cNvCxnSpPr>
            <a:cxnSpLocks/>
            <a:endCxn id="5" idx="1"/>
          </p:cNvCxnSpPr>
          <p:nvPr/>
        </p:nvCxnSpPr>
        <p:spPr>
          <a:xfrm>
            <a:off x="2585748" y="3391415"/>
            <a:ext cx="3795712" cy="12700"/>
          </a:xfrm>
          <a:prstGeom prst="straightConnector1">
            <a:avLst/>
          </a:prstGeom>
          <a:ln>
            <a:headEnd type="none" w="med" len="med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8A635B8A-9940-A144-DFD4-AB96CB6CB499}"/>
              </a:ext>
            </a:extLst>
          </p:cNvPr>
          <p:cNvCxnSpPr>
            <a:cxnSpLocks/>
          </p:cNvCxnSpPr>
          <p:nvPr/>
        </p:nvCxnSpPr>
        <p:spPr>
          <a:xfrm flipV="1">
            <a:off x="5164749" y="3410465"/>
            <a:ext cx="504825" cy="473075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ular Callout 47">
            <a:extLst>
              <a:ext uri="{FF2B5EF4-FFF2-40B4-BE49-F238E27FC236}">
                <a16:creationId xmlns:a16="http://schemas.microsoft.com/office/drawing/2014/main" id="{D0E1D61A-A6A0-55F9-27DE-0EA31C669357}"/>
              </a:ext>
            </a:extLst>
          </p:cNvPr>
          <p:cNvSpPr/>
          <p:nvPr/>
        </p:nvSpPr>
        <p:spPr>
          <a:xfrm>
            <a:off x="1945613" y="1256052"/>
            <a:ext cx="2620276" cy="922525"/>
          </a:xfrm>
          <a:prstGeom prst="wedgeRoundRectCallout">
            <a:avLst>
              <a:gd name="adj1" fmla="val 40798"/>
              <a:gd name="adj2" fmla="val 170090"/>
              <a:gd name="adj3" fmla="val 16667"/>
            </a:avLst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1400" i="1" dirty="0">
                <a:solidFill>
                  <a:prstClr val="black"/>
                </a:solidFill>
              </a:rPr>
              <a:t>SP-initierad session.</a:t>
            </a:r>
            <a:br>
              <a:rPr lang="sv-SE" sz="1400" i="1" dirty="0">
                <a:solidFill>
                  <a:prstClr val="black"/>
                </a:solidFill>
              </a:rPr>
            </a:br>
            <a:r>
              <a:rPr lang="sv-SE" sz="1400" i="1" dirty="0">
                <a:solidFill>
                  <a:prstClr val="black"/>
                </a:solidFill>
              </a:rPr>
              <a:t>Först SAML, därefter ”normal” webb-session.</a:t>
            </a:r>
            <a:endParaRPr lang="sv-SE" sz="2000" i="1" dirty="0">
              <a:solidFill>
                <a:schemeClr val="tx1"/>
              </a:solidFill>
            </a:endParaRPr>
          </a:p>
        </p:txBody>
      </p:sp>
      <p:sp>
        <p:nvSpPr>
          <p:cNvPr id="33" name="TextBox 3">
            <a:extLst>
              <a:ext uri="{FF2B5EF4-FFF2-40B4-BE49-F238E27FC236}">
                <a16:creationId xmlns:a16="http://schemas.microsoft.com/office/drawing/2014/main" id="{81774401-8D75-3BB0-D55A-85335C691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5266" y="4863170"/>
            <a:ext cx="28860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sv-SE" altLang="en-US" sz="1600" dirty="0">
                <a:solidFill>
                  <a:srgbClr val="000000"/>
                </a:solidFill>
              </a:rPr>
              <a:t>iof-saml.sambruk.se</a:t>
            </a:r>
            <a:br>
              <a:rPr lang="sv-SE" altLang="en-US" sz="1600" dirty="0">
                <a:solidFill>
                  <a:srgbClr val="000000"/>
                </a:solidFill>
              </a:rPr>
            </a:br>
            <a:r>
              <a:rPr lang="sv-SE" altLang="en-US" sz="1600" dirty="0">
                <a:solidFill>
                  <a:srgbClr val="000000"/>
                </a:solidFill>
              </a:rPr>
              <a:t>(iof-saml-test.sambruk.se)</a:t>
            </a:r>
            <a:endParaRPr lang="en-SE" altLang="en-SE" sz="1600" dirty="0"/>
          </a:p>
        </p:txBody>
      </p:sp>
      <p:sp>
        <p:nvSpPr>
          <p:cNvPr id="34" name="TextBox 5">
            <a:extLst>
              <a:ext uri="{FF2B5EF4-FFF2-40B4-BE49-F238E27FC236}">
                <a16:creationId xmlns:a16="http://schemas.microsoft.com/office/drawing/2014/main" id="{7D53EC5F-22EE-C1DA-0AA8-201046BBE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2552" y="4069528"/>
            <a:ext cx="28860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sv-SE" altLang="en-US" sz="1600" dirty="0" err="1">
                <a:solidFill>
                  <a:srgbClr val="000000"/>
                </a:solidFill>
              </a:rPr>
              <a:t>iof.sambruk.se</a:t>
            </a:r>
            <a:endParaRPr lang="en-SE" altLang="en-SE" sz="1600" dirty="0"/>
          </a:p>
        </p:txBody>
      </p:sp>
      <p:sp>
        <p:nvSpPr>
          <p:cNvPr id="35" name="Rounded Rectangular Callout 48">
            <a:extLst>
              <a:ext uri="{FF2B5EF4-FFF2-40B4-BE49-F238E27FC236}">
                <a16:creationId xmlns:a16="http://schemas.microsoft.com/office/drawing/2014/main" id="{710C79E7-9621-DD19-0C31-0F6651889750}"/>
              </a:ext>
            </a:extLst>
          </p:cNvPr>
          <p:cNvSpPr/>
          <p:nvPr/>
        </p:nvSpPr>
        <p:spPr>
          <a:xfrm>
            <a:off x="6875205" y="5922705"/>
            <a:ext cx="1565319" cy="630718"/>
          </a:xfrm>
          <a:prstGeom prst="wedgeRoundRectCallout">
            <a:avLst>
              <a:gd name="adj1" fmla="val -106967"/>
              <a:gd name="adj2" fmla="val -278859"/>
              <a:gd name="adj3" fmla="val 16667"/>
            </a:avLst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1400" i="1" dirty="0">
                <a:solidFill>
                  <a:prstClr val="black"/>
                </a:solidFill>
              </a:rPr>
              <a:t>Sambruks</a:t>
            </a:r>
            <a:br>
              <a:rPr lang="sv-SE" sz="1400" i="1" dirty="0">
                <a:solidFill>
                  <a:prstClr val="black"/>
                </a:solidFill>
              </a:rPr>
            </a:br>
            <a:r>
              <a:rPr lang="sv-SE" sz="1400" i="1" dirty="0" err="1">
                <a:solidFill>
                  <a:prstClr val="black"/>
                </a:solidFill>
              </a:rPr>
              <a:t>SAML</a:t>
            </a:r>
            <a:r>
              <a:rPr lang="sv-SE" sz="1400" i="1" dirty="0">
                <a:solidFill>
                  <a:prstClr val="black"/>
                </a:solidFill>
              </a:rPr>
              <a:t>-SP-sköld</a:t>
            </a:r>
            <a:endParaRPr lang="sv-SE" sz="2000" i="1" dirty="0">
              <a:solidFill>
                <a:schemeClr val="tx1"/>
              </a:solidFill>
            </a:endParaRPr>
          </a:p>
        </p:txBody>
      </p:sp>
      <p:sp>
        <p:nvSpPr>
          <p:cNvPr id="36" name="Rounded Rectangular Callout 48">
            <a:extLst>
              <a:ext uri="{FF2B5EF4-FFF2-40B4-BE49-F238E27FC236}">
                <a16:creationId xmlns:a16="http://schemas.microsoft.com/office/drawing/2014/main" id="{87CAD9E7-AF4B-A900-9A4A-551FF90AB00A}"/>
              </a:ext>
            </a:extLst>
          </p:cNvPr>
          <p:cNvSpPr/>
          <p:nvPr/>
        </p:nvSpPr>
        <p:spPr>
          <a:xfrm>
            <a:off x="7011795" y="884005"/>
            <a:ext cx="1797283" cy="896098"/>
          </a:xfrm>
          <a:prstGeom prst="wedgeRoundRectCallout">
            <a:avLst>
              <a:gd name="adj1" fmla="val -48453"/>
              <a:gd name="adj2" fmla="val 137872"/>
              <a:gd name="adj3" fmla="val 16667"/>
            </a:avLst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1400" i="1" dirty="0">
                <a:solidFill>
                  <a:prstClr val="black"/>
                </a:solidFill>
              </a:rPr>
              <a:t>Sambruks egentliga SP, </a:t>
            </a:r>
            <a:r>
              <a:rPr lang="sv-SE" sz="1400" i="1" dirty="0" err="1">
                <a:solidFill>
                  <a:prstClr val="black"/>
                </a:solidFill>
              </a:rPr>
              <a:t>inkl</a:t>
            </a:r>
            <a:r>
              <a:rPr lang="sv-SE" sz="1400" i="1" dirty="0">
                <a:solidFill>
                  <a:prstClr val="black"/>
                </a:solidFill>
              </a:rPr>
              <a:t> roll- och rättighetssystem</a:t>
            </a:r>
            <a:endParaRPr lang="sv-SE" sz="2000" i="1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46DAB1-22CA-73BB-79E6-186A3D449CF9}"/>
              </a:ext>
            </a:extLst>
          </p:cNvPr>
          <p:cNvSpPr txBox="1"/>
          <p:nvPr/>
        </p:nvSpPr>
        <p:spPr>
          <a:xfrm>
            <a:off x="0" y="6579206"/>
            <a:ext cx="392016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sz="1200" i="1" dirty="0">
                <a:solidFill>
                  <a:prstClr val="black"/>
                </a:solidFill>
              </a:rPr>
              <a:t>(SP = Service </a:t>
            </a:r>
            <a:r>
              <a:rPr lang="sv-SE" sz="1200" i="1" dirty="0" err="1">
                <a:solidFill>
                  <a:prstClr val="black"/>
                </a:solidFill>
              </a:rPr>
              <a:t>Provider</a:t>
            </a:r>
            <a:r>
              <a:rPr lang="sv-SE" sz="1200" i="1" dirty="0">
                <a:solidFill>
                  <a:prstClr val="black"/>
                </a:solidFill>
              </a:rPr>
              <a:t>, </a:t>
            </a:r>
            <a:r>
              <a:rPr lang="sv-SE" sz="1200" i="1" dirty="0" err="1">
                <a:solidFill>
                  <a:prstClr val="black"/>
                </a:solidFill>
              </a:rPr>
              <a:t>IdP</a:t>
            </a:r>
            <a:r>
              <a:rPr lang="sv-SE" sz="1200" i="1" dirty="0">
                <a:solidFill>
                  <a:prstClr val="black"/>
                </a:solidFill>
              </a:rPr>
              <a:t> = </a:t>
            </a:r>
            <a:r>
              <a:rPr lang="sv-SE" sz="1200" i="1" dirty="0" err="1">
                <a:solidFill>
                  <a:prstClr val="black"/>
                </a:solidFill>
              </a:rPr>
              <a:t>Identity</a:t>
            </a:r>
            <a:r>
              <a:rPr lang="sv-SE" sz="1200" i="1" dirty="0">
                <a:solidFill>
                  <a:prstClr val="black"/>
                </a:solidFill>
              </a:rPr>
              <a:t> </a:t>
            </a:r>
            <a:r>
              <a:rPr lang="sv-SE" sz="1200" i="1" dirty="0" err="1">
                <a:solidFill>
                  <a:prstClr val="black"/>
                </a:solidFill>
              </a:rPr>
              <a:t>Provider</a:t>
            </a:r>
            <a:r>
              <a:rPr lang="sv-SE" sz="1200" i="1" dirty="0">
                <a:solidFill>
                  <a:prstClr val="black"/>
                </a:solidFill>
              </a:rPr>
              <a:t>)</a:t>
            </a:r>
            <a:endParaRPr lang="en-SE" sz="12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4F702DA-B9FE-E239-726D-3D0D4C3E0127}"/>
              </a:ext>
            </a:extLst>
          </p:cNvPr>
          <p:cNvSpPr txBox="1"/>
          <p:nvPr/>
        </p:nvSpPr>
        <p:spPr>
          <a:xfrm>
            <a:off x="4409340" y="3377905"/>
            <a:ext cx="572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1</a:t>
            </a:r>
            <a:endParaRPr lang="en-SE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B14614F-A8FC-EEDF-B4A8-59510251EEF9}"/>
              </a:ext>
            </a:extLst>
          </p:cNvPr>
          <p:cNvSpPr txBox="1"/>
          <p:nvPr/>
        </p:nvSpPr>
        <p:spPr>
          <a:xfrm>
            <a:off x="3332717" y="3636696"/>
            <a:ext cx="572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2</a:t>
            </a:r>
            <a:endParaRPr lang="en-SE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828F4C8-F421-2BDA-2A07-A8D7FFB334C2}"/>
              </a:ext>
            </a:extLst>
          </p:cNvPr>
          <p:cNvSpPr txBox="1"/>
          <p:nvPr/>
        </p:nvSpPr>
        <p:spPr>
          <a:xfrm>
            <a:off x="4656148" y="3543953"/>
            <a:ext cx="572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3</a:t>
            </a:r>
            <a:endParaRPr lang="en-SE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C91F47C-D599-62C6-CA8E-81E954BA9FDB}"/>
              </a:ext>
            </a:extLst>
          </p:cNvPr>
          <p:cNvSpPr txBox="1"/>
          <p:nvPr/>
        </p:nvSpPr>
        <p:spPr>
          <a:xfrm>
            <a:off x="5580258" y="3392834"/>
            <a:ext cx="572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4FF341-8BAC-60A9-1517-E6BD942665A4}"/>
              </a:ext>
            </a:extLst>
          </p:cNvPr>
          <p:cNvSpPr txBox="1"/>
          <p:nvPr/>
        </p:nvSpPr>
        <p:spPr>
          <a:xfrm>
            <a:off x="6051580" y="3500979"/>
            <a:ext cx="572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5</a:t>
            </a:r>
            <a:endParaRPr lang="en-SE" dirty="0"/>
          </a:p>
        </p:txBody>
      </p:sp>
    </p:spTree>
    <p:extLst>
      <p:ext uri="{BB962C8B-B14F-4D97-AF65-F5344CB8AC3E}">
        <p14:creationId xmlns:p14="http://schemas.microsoft.com/office/powerpoint/2010/main" val="3688716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00150-37D1-A19A-D7FA-127B19AAF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Ändamålsstyrning</a:t>
            </a:r>
            <a:endParaRPr lang="en-S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25D753-234A-0D04-5260-464A49851A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68790"/>
          </a:xfrm>
        </p:spPr>
        <p:txBody>
          <a:bodyPr>
            <a:normAutofit fontScale="77500" lnSpcReduction="20000"/>
          </a:bodyPr>
          <a:lstStyle/>
          <a:p>
            <a:r>
              <a:rPr lang="sv-SE" dirty="0"/>
              <a:t>Tanken är att det ska komma vissa </a:t>
            </a:r>
            <a:r>
              <a:rPr lang="sv-SE" dirty="0" err="1"/>
              <a:t>assertions</a:t>
            </a:r>
            <a:r>
              <a:rPr lang="sv-SE" dirty="0"/>
              <a:t> (</a:t>
            </a:r>
            <a:r>
              <a:rPr lang="sv-SE" dirty="0" err="1"/>
              <a:t>claims</a:t>
            </a:r>
            <a:r>
              <a:rPr lang="sv-SE" dirty="0"/>
              <a:t>) till Multifråga XL baserat på olika verksamhetsdelars </a:t>
            </a:r>
            <a:r>
              <a:rPr lang="sv-SE" b="1" dirty="0"/>
              <a:t>ändamål</a:t>
            </a:r>
            <a:r>
              <a:rPr lang="sv-SE" dirty="0"/>
              <a:t>. </a:t>
            </a:r>
          </a:p>
          <a:p>
            <a:r>
              <a:rPr lang="sv-SE" dirty="0"/>
              <a:t>Detta löses normalt via ett Active Directory (AD) med ett antal AD-grupper som ska innehålla användare som ges rätt till utpekade delfunktioner/infoområden inom Multifråga XL, enligt följande logiska kedja:</a:t>
            </a:r>
          </a:p>
          <a:p>
            <a:pPr lvl="1"/>
            <a:r>
              <a:rPr lang="sv-SE" sz="2100" dirty="0"/>
              <a:t>För varje </a:t>
            </a:r>
            <a:r>
              <a:rPr lang="sv-SE" sz="2100" b="1" dirty="0"/>
              <a:t>verksamhetsändamål</a:t>
            </a:r>
            <a:r>
              <a:rPr lang="sv-SE" sz="2100" dirty="0"/>
              <a:t>  &gt; </a:t>
            </a:r>
          </a:p>
          <a:p>
            <a:pPr lvl="2"/>
            <a:r>
              <a:rPr lang="sv-SE" sz="2100" dirty="0"/>
              <a:t>En (1) AD-</a:t>
            </a:r>
            <a:r>
              <a:rPr lang="sv-SE" sz="2100" b="1" dirty="0"/>
              <a:t>grupp</a:t>
            </a:r>
            <a:r>
              <a:rPr lang="sv-SE" sz="2100" dirty="0"/>
              <a:t> hos kommunen, med ett antal användare i  &gt; </a:t>
            </a:r>
          </a:p>
          <a:p>
            <a:pPr lvl="3"/>
            <a:r>
              <a:rPr lang="sv-SE" sz="2100" dirty="0"/>
              <a:t>Ger </a:t>
            </a:r>
            <a:r>
              <a:rPr lang="sv-SE" sz="2100" b="1" dirty="0"/>
              <a:t>rättighet</a:t>
            </a:r>
            <a:r>
              <a:rPr lang="sv-SE" sz="2100" dirty="0"/>
              <a:t> till ett antal delfunktioner (sköts helt inom Multifrågas roll/rättighetssystem)  &gt;</a:t>
            </a:r>
          </a:p>
          <a:p>
            <a:pPr lvl="4"/>
            <a:r>
              <a:rPr lang="sv-SE" sz="2100" dirty="0"/>
              <a:t>Visning/åtkomst ges till motsvarande </a:t>
            </a:r>
            <a:r>
              <a:rPr lang="sv-SE" sz="2100" b="1" dirty="0"/>
              <a:t>menyval och infovisning</a:t>
            </a:r>
          </a:p>
          <a:p>
            <a:r>
              <a:rPr lang="sv-SE" dirty="0"/>
              <a:t>Exempel på AD-</a:t>
            </a:r>
            <a:r>
              <a:rPr lang="sv-SE" dirty="0" err="1"/>
              <a:t>gruppsnamn</a:t>
            </a:r>
            <a:r>
              <a:rPr lang="sv-SE" dirty="0"/>
              <a:t>:</a:t>
            </a:r>
          </a:p>
          <a:p>
            <a:pPr lvl="1"/>
            <a:r>
              <a:rPr lang="en-US" dirty="0"/>
              <a:t>“</a:t>
            </a:r>
            <a:r>
              <a:rPr lang="en-US" dirty="0" err="1"/>
              <a:t>MultifragaXL_HushaallsInfo_1</a:t>
            </a:r>
            <a:r>
              <a:rPr lang="en-US" dirty="0"/>
              <a:t>”</a:t>
            </a:r>
          </a:p>
          <a:p>
            <a:pPr lvl="2"/>
            <a:r>
              <a:rPr lang="sv-SE" dirty="0"/>
              <a:t>För handläggning av Bistånd/Försörjningsstöd</a:t>
            </a:r>
          </a:p>
          <a:p>
            <a:pPr lvl="1"/>
            <a:r>
              <a:rPr lang="en-US" dirty="0"/>
              <a:t>“</a:t>
            </a:r>
            <a:r>
              <a:rPr lang="en-US" dirty="0" err="1"/>
              <a:t>MultifragaXL</a:t>
            </a:r>
            <a:r>
              <a:rPr lang="sv-SE" dirty="0"/>
              <a:t>_PersonsBetalfoermaageInfo”</a:t>
            </a:r>
          </a:p>
          <a:p>
            <a:pPr lvl="2"/>
            <a:r>
              <a:rPr lang="sv-SE" dirty="0"/>
              <a:t>För handläggning t ex inom kommunalt bostadsbolag</a:t>
            </a:r>
          </a:p>
          <a:p>
            <a:r>
              <a:rPr lang="sv-SE" dirty="0"/>
              <a:t>Kommunen ansvarar för:</a:t>
            </a:r>
          </a:p>
          <a:p>
            <a:pPr lvl="1"/>
            <a:r>
              <a:rPr lang="sv-SE" dirty="0"/>
              <a:t>…AD och </a:t>
            </a:r>
            <a:r>
              <a:rPr lang="sv-SE" dirty="0" err="1"/>
              <a:t>IdP</a:t>
            </a:r>
            <a:endParaRPr lang="sv-SE" dirty="0"/>
          </a:p>
          <a:p>
            <a:pPr lvl="1"/>
            <a:r>
              <a:rPr lang="sv-SE" dirty="0"/>
              <a:t>…beslut om, och inlägg av, användare i respektive grupper – detta kan vanligen ske enligt kommunens gängse rutiner, baserat på verksamhetsändamål mm.</a:t>
            </a:r>
            <a:endParaRPr lang="en-SE" dirty="0"/>
          </a:p>
        </p:txBody>
      </p:sp>
    </p:spTree>
    <p:extLst>
      <p:ext uri="{BB962C8B-B14F-4D97-AF65-F5344CB8AC3E}">
        <p14:creationId xmlns:p14="http://schemas.microsoft.com/office/powerpoint/2010/main" val="2240061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00150-37D1-A19A-D7FA-127B19AAF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Assertions, </a:t>
            </a:r>
            <a:r>
              <a:rPr lang="en-US" dirty="0" err="1"/>
              <a:t>gruppnamn</a:t>
            </a:r>
            <a:r>
              <a:rPr lang="en-US" dirty="0"/>
              <a:t> mm</a:t>
            </a:r>
            <a:endParaRPr lang="en-S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25D753-234A-0D04-5260-464A49851A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880600" cy="4351338"/>
          </a:xfrm>
        </p:spPr>
        <p:txBody>
          <a:bodyPr>
            <a:normAutofit fontScale="55000" lnSpcReduction="20000"/>
          </a:bodyPr>
          <a:lstStyle/>
          <a:p>
            <a:r>
              <a:rPr lang="sv-SE" dirty="0"/>
              <a:t>Normalt är det tre assertions-namn som ska sändas över från IdP:n:</a:t>
            </a:r>
          </a:p>
          <a:p>
            <a:pPr lvl="1"/>
            <a:r>
              <a:rPr lang="sv-SE" dirty="0"/>
              <a:t>”</a:t>
            </a:r>
            <a:r>
              <a:rPr lang="sv-SE" b="1" dirty="0" err="1"/>
              <a:t>samaccountname</a:t>
            </a:r>
            <a:r>
              <a:rPr lang="sv-SE" dirty="0"/>
              <a:t>” för användar-id (ska vara unikt över tiden)</a:t>
            </a:r>
          </a:p>
          <a:p>
            <a:pPr lvl="1"/>
            <a:r>
              <a:rPr lang="sv-SE" dirty="0"/>
              <a:t>”</a:t>
            </a:r>
            <a:r>
              <a:rPr lang="sv-SE" b="1" dirty="0" err="1"/>
              <a:t>memberOf</a:t>
            </a:r>
            <a:r>
              <a:rPr lang="sv-SE" dirty="0"/>
              <a:t>” för vilka namn på AD-grupper som användaren är med i</a:t>
            </a:r>
          </a:p>
          <a:p>
            <a:pPr lvl="2"/>
            <a:r>
              <a:rPr lang="sv-SE" dirty="0"/>
              <a:t>Vår Shibbolethlösning filtrerar fram de relevanta gruppnamnen även om det skulle komma med andra namn </a:t>
            </a:r>
          </a:p>
          <a:p>
            <a:pPr lvl="1"/>
            <a:r>
              <a:rPr lang="sv-SE" dirty="0"/>
              <a:t>”</a:t>
            </a:r>
            <a:r>
              <a:rPr lang="sv-SE" b="1" dirty="0"/>
              <a:t>emailAddress</a:t>
            </a:r>
            <a:r>
              <a:rPr lang="sv-SE" dirty="0"/>
              <a:t>” till användaren, för enklare kontakt vid felsökning etc än att bara ha samaccountname.</a:t>
            </a:r>
            <a:br>
              <a:rPr lang="sv-SE" dirty="0"/>
            </a:br>
            <a:endParaRPr lang="sv-SE" dirty="0"/>
          </a:p>
          <a:p>
            <a:r>
              <a:rPr lang="sv-SE" dirty="0"/>
              <a:t>Kommunen kan använda ett eget gruppnamnsprefix som passar kommunens namnkonvention. </a:t>
            </a:r>
            <a:br>
              <a:rPr lang="sv-SE" dirty="0"/>
            </a:br>
            <a:r>
              <a:rPr lang="sv-SE" dirty="0"/>
              <a:t>Däremot behöver resten av gruppnamnet, som ska tolkas specifikt inne i Multifråga, vara exakt enligt Multifrågas repertoarlista (case-sensitive).</a:t>
            </a:r>
          </a:p>
          <a:p>
            <a:pPr lvl="1"/>
            <a:r>
              <a:rPr lang="sv-SE" dirty="0"/>
              <a:t>Exempel: </a:t>
            </a:r>
            <a:r>
              <a:rPr lang="en-US" dirty="0"/>
              <a:t>“</a:t>
            </a:r>
            <a:r>
              <a:rPr lang="en-US" dirty="0" err="1"/>
              <a:t>MultifragaXL_HushaallsInfo_1</a:t>
            </a:r>
            <a:r>
              <a:rPr lang="en-US" dirty="0"/>
              <a:t>” </a:t>
            </a:r>
          </a:p>
          <a:p>
            <a:pPr lvl="2"/>
            <a:r>
              <a:rPr lang="en-US" dirty="0"/>
              <a:t>…</a:t>
            </a:r>
            <a:r>
              <a:rPr lang="en-US" dirty="0" err="1"/>
              <a:t>där</a:t>
            </a:r>
            <a:r>
              <a:rPr lang="en-US" dirty="0"/>
              <a:t> “</a:t>
            </a:r>
            <a:r>
              <a:rPr lang="en-US" dirty="0" err="1"/>
              <a:t>MultifragaXL</a:t>
            </a:r>
            <a:r>
              <a:rPr lang="en-US" dirty="0"/>
              <a:t>_” </a:t>
            </a:r>
            <a:r>
              <a:rPr lang="en-US" dirty="0" err="1"/>
              <a:t>är</a:t>
            </a:r>
            <a:r>
              <a:rPr lang="en-US" dirty="0"/>
              <a:t> </a:t>
            </a:r>
            <a:r>
              <a:rPr lang="en-US" dirty="0" err="1"/>
              <a:t>exempel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kommunens</a:t>
            </a:r>
            <a:r>
              <a:rPr lang="en-US" dirty="0"/>
              <a:t> prefix, </a:t>
            </a:r>
            <a:r>
              <a:rPr lang="en-US" dirty="0" err="1"/>
              <a:t>medan</a:t>
            </a:r>
            <a:r>
              <a:rPr lang="en-US" dirty="0"/>
              <a:t> “</a:t>
            </a:r>
            <a:r>
              <a:rPr lang="en-US" dirty="0" err="1"/>
              <a:t>HushaallsInfo_1</a:t>
            </a:r>
            <a:r>
              <a:rPr lang="en-US" dirty="0"/>
              <a:t>” ska </a:t>
            </a:r>
            <a:r>
              <a:rPr lang="en-US" dirty="0" err="1"/>
              <a:t>kunna</a:t>
            </a:r>
            <a:r>
              <a:rPr lang="en-US" dirty="0"/>
              <a:t> </a:t>
            </a:r>
            <a:r>
              <a:rPr lang="en-US" dirty="0" err="1"/>
              <a:t>tolkas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Multifråga</a:t>
            </a:r>
            <a:r>
              <a:rPr lang="en-US" dirty="0"/>
              <a:t> för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ge</a:t>
            </a:r>
            <a:r>
              <a:rPr lang="en-US" dirty="0"/>
              <a:t> </a:t>
            </a:r>
            <a:r>
              <a:rPr lang="en-US" dirty="0" err="1"/>
              <a:t>önskade</a:t>
            </a:r>
            <a:r>
              <a:rPr lang="en-US" dirty="0"/>
              <a:t> </a:t>
            </a:r>
            <a:r>
              <a:rPr lang="en-US" dirty="0" err="1"/>
              <a:t>rättigheter</a:t>
            </a:r>
            <a:r>
              <a:rPr lang="en-US" dirty="0"/>
              <a:t>.</a:t>
            </a:r>
            <a:br>
              <a:rPr lang="en-US" dirty="0"/>
            </a:br>
            <a:endParaRPr lang="sv-SE" dirty="0"/>
          </a:p>
          <a:p>
            <a:r>
              <a:rPr lang="sv-SE" dirty="0"/>
              <a:t>Kommentar: Huruvida det går att använda nästlade AD-grupper inom kommunen beror på om kommunens IdP kan lösa upp nästlingen. De </a:t>
            </a:r>
            <a:r>
              <a:rPr lang="sv-SE" dirty="0" err="1"/>
              <a:t>assertions</a:t>
            </a:r>
            <a:r>
              <a:rPr lang="sv-SE" dirty="0"/>
              <a:t> som förväntas till Multifråga är ”platta”.</a:t>
            </a:r>
            <a:br>
              <a:rPr lang="sv-SE" dirty="0"/>
            </a:br>
            <a:endParaRPr lang="sv-SE" dirty="0"/>
          </a:p>
          <a:p>
            <a:r>
              <a:rPr lang="sv-SE" dirty="0"/>
              <a:t>Multifrågas </a:t>
            </a:r>
            <a:r>
              <a:rPr lang="sv-SE" dirty="0" err="1"/>
              <a:t>SAML</a:t>
            </a:r>
            <a:r>
              <a:rPr lang="sv-SE" dirty="0"/>
              <a:t>-metadata:</a:t>
            </a:r>
            <a:br>
              <a:rPr lang="sv-SE" dirty="0"/>
            </a:br>
            <a:r>
              <a:rPr lang="sv-SE" dirty="0"/>
              <a:t>Test: </a:t>
            </a:r>
            <a:r>
              <a:rPr lang="sv-SE" dirty="0" err="1">
                <a:hlinkClick r:id="rId2"/>
              </a:rPr>
              <a:t>https</a:t>
            </a:r>
            <a:r>
              <a:rPr lang="sv-SE" dirty="0">
                <a:hlinkClick r:id="rId2"/>
              </a:rPr>
              <a:t>://</a:t>
            </a:r>
            <a:r>
              <a:rPr lang="sv-SE" dirty="0" err="1">
                <a:hlinkClick r:id="rId2"/>
              </a:rPr>
              <a:t>iof-saml-test.sambruk.se</a:t>
            </a:r>
            <a:r>
              <a:rPr lang="sv-SE" dirty="0">
                <a:hlinkClick r:id="rId2"/>
              </a:rPr>
              <a:t>/</a:t>
            </a:r>
            <a:r>
              <a:rPr lang="sv-SE" dirty="0" err="1">
                <a:hlinkClick r:id="rId2"/>
              </a:rPr>
              <a:t>Shibboleth.sso</a:t>
            </a:r>
            <a:r>
              <a:rPr lang="sv-SE" dirty="0">
                <a:hlinkClick r:id="rId2"/>
              </a:rPr>
              <a:t>/Metadata</a:t>
            </a:r>
            <a:br>
              <a:rPr lang="sv-SE" dirty="0"/>
            </a:br>
            <a:r>
              <a:rPr lang="sv-SE" dirty="0" err="1"/>
              <a:t>Prod</a:t>
            </a:r>
            <a:r>
              <a:rPr lang="sv-SE" dirty="0"/>
              <a:t>: </a:t>
            </a:r>
            <a:r>
              <a:rPr lang="sv-SE" dirty="0" err="1">
                <a:hlinkClick r:id="rId3"/>
              </a:rPr>
              <a:t>https</a:t>
            </a:r>
            <a:r>
              <a:rPr lang="sv-SE" dirty="0">
                <a:hlinkClick r:id="rId3"/>
              </a:rPr>
              <a:t>://</a:t>
            </a:r>
            <a:r>
              <a:rPr lang="sv-SE" dirty="0" err="1">
                <a:hlinkClick r:id="rId3"/>
              </a:rPr>
              <a:t>iof-saml.sambruk.se</a:t>
            </a:r>
            <a:r>
              <a:rPr lang="sv-SE" dirty="0">
                <a:hlinkClick r:id="rId3"/>
              </a:rPr>
              <a:t>/</a:t>
            </a:r>
            <a:r>
              <a:rPr lang="sv-SE" dirty="0" err="1">
                <a:hlinkClick r:id="rId3"/>
              </a:rPr>
              <a:t>Shibboleth.sso</a:t>
            </a:r>
            <a:r>
              <a:rPr lang="sv-SE" dirty="0">
                <a:hlinkClick r:id="rId3"/>
              </a:rPr>
              <a:t>/Metadata</a:t>
            </a:r>
            <a:br>
              <a:rPr lang="sv-SE" dirty="0"/>
            </a:br>
            <a:endParaRPr lang="sv-SE" dirty="0"/>
          </a:p>
          <a:p>
            <a:r>
              <a:rPr lang="sv-SE" dirty="0"/>
              <a:t>Normalt används:</a:t>
            </a:r>
            <a:br>
              <a:rPr lang="sv-SE" dirty="0"/>
            </a:br>
            <a:r>
              <a:rPr lang="sv-SE" dirty="0"/>
              <a:t>IdP nameformat= urn:oasis:names:tc:SAML:2.0:attrname-format:uri</a:t>
            </a:r>
            <a:br>
              <a:rPr lang="sv-SE" dirty="0"/>
            </a:br>
            <a:r>
              <a:rPr lang="sv-SE" dirty="0"/>
              <a:t>(men andra format kan också vara möjliga).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973459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793</Words>
  <Application>Microsoft Office PowerPoint</Application>
  <PresentationFormat>Widescreen</PresentationFormat>
  <Paragraphs>77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Sambruks Multifråga XL  Inloggning via SAML</vt:lpstr>
      <vt:lpstr>Inloggning (autentisering &amp; auktorisering)</vt:lpstr>
      <vt:lpstr>Sekvens vi brukar använda</vt:lpstr>
      <vt:lpstr>PowerPoint Presentation</vt:lpstr>
      <vt:lpstr>Ändamålsstyrning</vt:lpstr>
      <vt:lpstr>Assertions, gruppnamn mm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Förifyllnad av info i eAnsökan om Ekonomiskt bistånd</dc:title>
  <dc:creator>S H O</dc:creator>
  <cp:lastModifiedBy>S H O</cp:lastModifiedBy>
  <cp:revision>24</cp:revision>
  <dcterms:created xsi:type="dcterms:W3CDTF">2023-06-20T12:42:25Z</dcterms:created>
  <dcterms:modified xsi:type="dcterms:W3CDTF">2025-05-13T09:19:02Z</dcterms:modified>
</cp:coreProperties>
</file>